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Layouts/slideLayout18.xml" ContentType="application/vnd.openxmlformats-officedocument.presentationml.slideLayout+xml"/>
  <Override PartName="/ppt/charts/style6.xml" ContentType="application/vnd.ms-office.chartstyle+xml"/>
  <Override PartName="/ppt/charts/style7.xml" ContentType="application/vnd.ms-office.chartstyle+xml"/>
  <Override PartName="/ppt/notesSlides/notesSlide16.xml" ContentType="application/vnd.openxmlformats-officedocument.presentationml.notesSlide+xml"/>
  <Override PartName="/ppt/charts/colors6.xml" ContentType="application/vnd.ms-office.chartcolorstyle+xml"/>
  <Override PartName="/ppt/slideLayouts/slideLayout4.xml" ContentType="application/vnd.openxmlformats-officedocument.presentationml.slideLayout+xml"/>
  <Override PartName="/ppt/charts/style5.xml" ContentType="application/vnd.ms-office.chartstyle+xml"/>
  <Override PartName="/ppt/charts/colors5.xml" ContentType="application/vnd.ms-office.chartcolorstyle+xml"/>
  <Override PartName="/ppt/charts/colors7.xml" ContentType="application/vnd.ms-office.chartcolorstyle+xml"/>
  <Override PartName="/ppt/charts/style4.xml" ContentType="application/vnd.ms-office.chartstyle+xml"/>
  <Override PartName="/ppt/slides/slide1.xml" ContentType="application/vnd.openxmlformats-officedocument.presentationml.slide+xml"/>
  <Override PartName="/ppt/charts/chart6.xml" ContentType="application/vnd.openxmlformats-officedocument.drawingml.chart+xml"/>
  <Override PartName="/ppt/slideLayouts/slideLayout14.xml" ContentType="application/vnd.openxmlformats-officedocument.presentationml.slideLayout+xml"/>
  <Override PartName="/ppt/charts/chart8.xml" ContentType="application/vnd.openxmlformats-officedocument.drawingml.chart+xml"/>
  <Override PartName="/ppt/slides/slide9.xml" ContentType="application/vnd.openxmlformats-officedocument.presentationml.slide+xml"/>
  <Override PartName="/ppt/charts/colors4.xml" ContentType="application/vnd.ms-office.chartcolorstyle+xml"/>
  <Override PartName="/ppt/slideLayouts/slideLayout3.xml" ContentType="application/vnd.openxmlformats-officedocument.presentationml.slideLayout+xml"/>
  <Override PartName="/ppt/charts/style3.xml" ContentType="application/vnd.ms-office.chartstyle+xml"/>
  <Override PartName="/ppt/charts/colors3.xml" ContentType="application/vnd.ms-office.chartcolorstyle+xml"/>
  <Override PartName="/ppt/charts/colors2.xml" ContentType="application/vnd.ms-office.chartcolorstyl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charts/chart5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slides/slide21.xml" ContentType="application/vnd.openxmlformats-officedocument.presentationml.slide+xml"/>
  <Override PartName="/ppt/charts/style1.xml" ContentType="application/vnd.ms-office.chartstyle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olors1.xml" ContentType="application/vnd.ms-office.chartcolorstyle+xml"/>
  <Override PartName="/ppt/charts/chart7.xml" ContentType="application/vnd.openxmlformats-officedocument.drawingml.chart+xml"/>
  <Override PartName="/ppt/charts/style2.xml" ContentType="application/vnd.ms-office.chartstyle+xml"/>
  <Override PartName="/ppt/charts/chart1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>
  <p:sldMasterIdLst>
    <p:sldMasterId id="2147483648" r:id="rId1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12192000" cy="6858000"/>
  <p:defaultTextStyle>
    <a:defPPr>
      <a:defRPr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howGuides="1" snapToGrid="0">
      <p:cViewPr varScale="1">
        <p:scale>
          <a:sx n="67" d="100"/>
          <a:sy n="67" d="100"/>
        </p:scale>
        <p:origin x="1095" y="762"/>
      </p:cViewPr>
      <p:guideLst>
        <p:guide pos="2570"/>
        <p:guide pos="5133"/>
        <p:guide pos="2183" orient="horz"/>
        <p:guide pos="3160"/>
        <p:guide pos="3045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 /><Relationship Id="rId30" Type="http://schemas.openxmlformats.org/officeDocument/2006/relationships/tableStyles" Target="tableStyles.xml" /><Relationship Id="rId31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Relationship Id="rId3" Type="http://schemas.openxmlformats.org/officeDocument/2006/relationships/package" Target="../embeddings/Microsoft_Excel_Worksheet1.xlsx" /></Relationships>
</file>

<file path=ppt/charts/_rels/chart2.xml.rels><?xml version="1.0" encoding="UTF-8" standalone="yes"?><Relationships xmlns="http://schemas.openxmlformats.org/package/2006/relationships"><Relationship Id="rId1" Type="http://schemas.microsoft.com/office/2011/relationships/chartStyle" Target="style2.xml" /><Relationship Id="rId2" Type="http://schemas.microsoft.com/office/2011/relationships/chartColorStyle" Target="colors2.xml" /><Relationship Id="rId3" Type="http://schemas.openxmlformats.org/officeDocument/2006/relationships/package" Target="../embeddings/Microsoft_Excel_Worksheet2.xlsx" /></Relationships>
</file>

<file path=ppt/charts/_rels/chart3.xml.rels><?xml version="1.0" encoding="UTF-8" standalone="yes"?><Relationships xmlns="http://schemas.openxmlformats.org/package/2006/relationships"><Relationship Id="rId1" Type="http://schemas.microsoft.com/office/2011/relationships/chartStyle" Target="style3.xml" /><Relationship Id="rId2" Type="http://schemas.microsoft.com/office/2011/relationships/chartColorStyle" Target="colors3.xml" /><Relationship Id="rId3" Type="http://schemas.openxmlformats.org/officeDocument/2006/relationships/package" Target="../embeddings/Microsoft_Excel_Worksheet3.xlsx" /></Relationships>
</file>

<file path=ppt/charts/_rels/chart4.xml.rels><?xml version="1.0" encoding="UTF-8" standalone="yes"?><Relationships xmlns="http://schemas.openxmlformats.org/package/2006/relationships"><Relationship Id="rId1" Type="http://schemas.microsoft.com/office/2011/relationships/chartStyle" Target="style4.xml" /><Relationship Id="rId2" Type="http://schemas.microsoft.com/office/2011/relationships/chartColorStyle" Target="colors4.xml" /><Relationship Id="rId3" Type="http://schemas.openxmlformats.org/officeDocument/2006/relationships/package" Target="../embeddings/Microsoft_Excel_Worksheet4.xlsx" /></Relationships>
</file>

<file path=ppt/charts/_rels/chart5.xml.rels><?xml version="1.0" encoding="UTF-8" standalone="yes"?><Relationships xmlns="http://schemas.openxmlformats.org/package/2006/relationships"><Relationship Id="rId1" Type="http://schemas.microsoft.com/office/2011/relationships/chartStyle" Target="style5.xml" /><Relationship Id="rId2" Type="http://schemas.microsoft.com/office/2011/relationships/chartColorStyle" Target="colors5.xml" /><Relationship Id="rId3" Type="http://schemas.openxmlformats.org/officeDocument/2006/relationships/package" Target="../embeddings/Microsoft_Excel_Worksheet5.xlsx" /></Relationships>
</file>

<file path=ppt/charts/_rels/chart6.xml.rels><?xml version="1.0" encoding="UTF-8" standalone="yes"?><Relationships xmlns="http://schemas.openxmlformats.org/package/2006/relationships"><Relationship Id="rId1" Type="http://schemas.microsoft.com/office/2011/relationships/chartStyle" Target="style6.xml" /><Relationship Id="rId2" Type="http://schemas.microsoft.com/office/2011/relationships/chartColorStyle" Target="colors6.xml" /><Relationship Id="rId3" Type="http://schemas.openxmlformats.org/officeDocument/2006/relationships/package" Target="../embeddings/Microsoft_Excel_Worksheet6.xlsx" /></Relationships>
</file>

<file path=ppt/charts/_rels/chart7.xml.rels><?xml version="1.0" encoding="UTF-8" standalone="yes"?><Relationships xmlns="http://schemas.openxmlformats.org/package/2006/relationships"><Relationship Id="rId1" Type="http://schemas.microsoft.com/office/2011/relationships/chartStyle" Target="style7.xml" /><Relationship Id="rId2" Type="http://schemas.microsoft.com/office/2011/relationships/chartColorStyle" Target="colors7.xml" /><Relationship Id="rId3" Type="http://schemas.openxmlformats.org/officeDocument/2006/relationships/package" Target="../embeddings/Microsoft_Excel_Worksheet7.xlsx" /></Relationships>
</file>

<file path=ppt/charts/_rels/chart8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8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>
                    <a:solidFill>
                      <a:schemeClr val="bg1"/>
                    </a:solidFill>
                    <a:latin typeface="TT Hoves Pro Trial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Лист1!$A$2:$A$9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95</c:v>
                </c:pt>
                <c:pt idx="1">
                  <c:v>82</c:v>
                </c:pt>
                <c:pt idx="2">
                  <c:v>65</c:v>
                </c:pt>
                <c:pt idx="3">
                  <c:v>55</c:v>
                </c:pt>
                <c:pt idx="4">
                  <c:v>56</c:v>
                </c:pt>
                <c:pt idx="5">
                  <c:v>51</c:v>
                </c:pt>
                <c:pt idx="6">
                  <c:v>59</c:v>
                </c:pt>
                <c:pt idx="7">
                  <c:v>62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 bwMode="auto">
            <a:prstGeom prst="rect">
              <a:avLst/>
            </a:prstGeom>
            <a:solidFill>
              <a:srgbClr val="5CC5FF"/>
            </a:solidFill>
            <a:ln>
              <a:noFill/>
            </a:ln>
            <a:effectLst/>
          </c:spPr>
          <c:invertIfNegative val="0"/>
          <c:dLbls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>
                    <a:solidFill>
                      <a:schemeClr val="bg1"/>
                    </a:solidFill>
                    <a:latin typeface="TT Hoves Pro Trial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Лист1!$A$2:$A$9</c:f>
              <c:strCache>
                <c:ptCount val="8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49</c:v>
                </c:pt>
                <c:pt idx="1">
                  <c:v>51</c:v>
                </c:pt>
                <c:pt idx="2">
                  <c:v>55</c:v>
                </c:pt>
                <c:pt idx="3">
                  <c:v>59</c:v>
                </c:pt>
                <c:pt idx="4">
                  <c:v>64</c:v>
                </c:pt>
                <c:pt idx="5">
                  <c:v>65</c:v>
                </c:pt>
                <c:pt idx="6">
                  <c:v>69</c:v>
                </c:pt>
                <c:pt idx="7">
                  <c:v>72</c:v>
                </c:pt>
              </c:numCache>
            </c:numRef>
          </c:val>
        </c:ser>
        <c:dLbls>
          <c:dLblPos val="outEnd"/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222"/>
        <c:overlap val="-41"/>
        <c:axId val="-168239040"/>
        <c:axId val="-168234688"/>
      </c:barChart>
      <c:catAx>
        <c:axId val="-16823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cap="none" spc="120">
                <a:solidFill>
                  <a:schemeClr val="bg1"/>
                </a:solidFill>
                <a:latin typeface="TT Hoves Pro Trial"/>
                <a:ea typeface="Arial"/>
                <a:cs typeface="Arial"/>
              </a:defRPr>
            </a:pPr>
            <a:endParaRPr lang="ru-RU"/>
          </a:p>
        </c:txPr>
        <c:crossAx val="-168234688"/>
        <c:crosses val="autoZero"/>
        <c:auto val="1"/>
        <c:lblAlgn val="ctr"/>
        <c:lblOffset val="100"/>
        <c:noMultiLvlLbl val="0"/>
      </c:catAx>
      <c:valAx>
        <c:axId val="-168234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68239040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71879"/>
          <c:y val="0.071029"/>
          <c:w val="0.275883"/>
          <c:h val="0.135156"/>
        </c:manualLayout>
      </c:layout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cap="all">
              <a:solidFill>
                <a:schemeClr val="bg1"/>
              </a:solidFill>
              <a:latin typeface="TT Hoves Pro Trial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405413" y="1767840"/>
      <a:ext cx="7112987" cy="4648835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407"/>
          <c:y val="0.081903"/>
          <c:w val="0.463337"/>
          <c:h val="0.567648"/>
        </c:manualLayout>
      </c:layout>
      <c:pieChart>
        <c:varyColors val="1"/>
        <c:ser>
          <c:idx val="0"/>
          <c:order val="0"/>
          <c:dPt>
            <c:idx val="0"/>
            <c:bubble3D val="0"/>
            <c:spPr bwMode="auto"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 bwMode="auto"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 bwMode="auto"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 bwMode="auto">
              <a:prstGeom prst="rect">
                <a:avLst/>
              </a:prstGeom>
              <a:solidFill>
                <a:srgbClr val="5C9FE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 bwMode="auto">
              <a:prstGeom prst="rect">
                <a:avLst/>
              </a:prstGeom>
              <a:solidFill>
                <a:srgbClr val="210D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 bwMode="auto">
              <a:prstGeom prst="rect">
                <a:avLst/>
              </a:prstGeom>
              <a:solidFill>
                <a:srgbClr val="21B06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 bwMode="auto"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 bwMode="auto">
              <a:prstGeom prst="rect">
                <a:avLst/>
              </a:prstGeom>
              <a:solidFill>
                <a:srgbClr val="EF1F7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 bwMode="auto"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Pos val="outEnd"/>
            <c:leaderLines>
              <c:spPr bwMode="auto">
                <a:prstGeom prst="rect">
                  <a:avLst/>
                </a:prstGeom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showBubbleSize val="0"/>
            <c:showCatName val="0"/>
            <c:showLeaderLines val="1"/>
            <c:showLegendKey val="0"/>
            <c:showPercent val="1"/>
            <c:showSerName val="0"/>
            <c:showVal val="0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>
                    <a:solidFill>
                      <a:schemeClr val="lt1"/>
                    </a:solidFill>
                    <a:latin typeface="TT Hoves Pro Trial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Лист1!$B$3:$B$12</c:f>
              <c:strCache>
                <c:ptCount val="10"/>
                <c:pt idx="0">
                  <c:v xml:space="preserve">Контекст (поиск+РСЯ)</c:v>
                </c:pt>
                <c:pt idx="1">
                  <c:v>Классифайды</c:v>
                </c:pt>
                <c:pt idx="2">
                  <c:v xml:space="preserve">Таргатированная рк</c:v>
                </c:pt>
                <c:pt idx="3">
                  <c:v>CRM</c:v>
                </c:pt>
                <c:pt idx="4">
                  <c:v>СМИ</c:v>
                </c:pt>
                <c:pt idx="5">
                  <c:v>МКБ</c:v>
                </c:pt>
                <c:pt idx="6">
                  <c:v>Телеграм</c:v>
                </c:pt>
                <c:pt idx="7">
                  <c:v>Блогеры</c:v>
                </c:pt>
                <c:pt idx="8">
                  <c:v>Радио</c:v>
                </c:pt>
                <c:pt idx="9">
                  <c:v>BTL</c:v>
                </c:pt>
              </c:strCache>
            </c:strRef>
          </c:cat>
          <c:val>
            <c:numRef>
              <c:f>Лист1!$C$3:$C$12</c:f>
              <c:numCache>
                <c:formatCode>General</c:formatCode>
                <c:ptCount val="10"/>
                <c:pt idx="0">
                  <c:v>250000</c:v>
                </c:pt>
                <c:pt idx="1">
                  <c:v>100000</c:v>
                </c:pt>
                <c:pt idx="2">
                  <c:v>100000</c:v>
                </c:pt>
                <c:pt idx="3">
                  <c:v>100000</c:v>
                </c:pt>
                <c:pt idx="4">
                  <c:v>470000</c:v>
                </c:pt>
                <c:pt idx="5">
                  <c:v>170000</c:v>
                </c:pt>
                <c:pt idx="6">
                  <c:v>355000</c:v>
                </c:pt>
                <c:pt idx="7">
                  <c:v>150000</c:v>
                </c:pt>
                <c:pt idx="8">
                  <c:v>675000</c:v>
                </c:pt>
                <c:pt idx="9">
                  <c:v>200000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 bwMode="auto"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 bwMode="auto"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 bwMode="auto"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 bwMode="auto"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 bwMode="auto"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 bwMode="auto">
              <a:prstGeom prst="rect">
                <a:avLst/>
              </a:prstGeom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 bwMode="auto">
              <a:prstGeom prst="rect">
                <a:avLst/>
              </a:prstGeom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 bwMode="auto">
              <a:prstGeom prst="rect">
                <a:avLst/>
              </a:prstGeom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 bwMode="auto">
              <a:prstGeom prst="rect">
                <a:avLst/>
              </a:prstGeom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Pos val="outEnd"/>
            <c:leaderLines>
              <c:spPr bwMode="auto">
                <a:prstGeom prst="rect">
                  <a:avLst/>
                </a:prstGeom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showBubbleSize val="0"/>
            <c:showCatName val="0"/>
            <c:showLeaderLines val="1"/>
            <c:showLegendKey val="0"/>
            <c:showPercent val="1"/>
            <c:showSerName val="0"/>
            <c:showVal val="0"/>
            <c:spPr bwMode="auto">
              <a:prstGeom prst="rect">
                <a:avLst/>
              </a:prstGeom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Лист1!$B$3:$B$12</c:f>
              <c:strCache>
                <c:ptCount val="10"/>
                <c:pt idx="0">
                  <c:v xml:space="preserve">Контекст (поиск+РСЯ)</c:v>
                </c:pt>
                <c:pt idx="1">
                  <c:v>Классифайды</c:v>
                </c:pt>
                <c:pt idx="2">
                  <c:v xml:space="preserve">Таргатированная рк</c:v>
                </c:pt>
                <c:pt idx="3">
                  <c:v>CRM</c:v>
                </c:pt>
                <c:pt idx="4">
                  <c:v>СМИ</c:v>
                </c:pt>
                <c:pt idx="5">
                  <c:v>МКБ</c:v>
                </c:pt>
                <c:pt idx="6">
                  <c:v>Телеграм</c:v>
                </c:pt>
                <c:pt idx="7">
                  <c:v>Блогеры</c:v>
                </c:pt>
                <c:pt idx="8">
                  <c:v>Радио</c:v>
                </c:pt>
                <c:pt idx="9">
                  <c:v>BTL</c:v>
                </c:pt>
              </c:strCache>
            </c:strRef>
          </c:cat>
          <c:val>
            <c:numRef>
              <c:f>Лист1!$D$3:$D$12</c:f>
              <c:numCache>
                <c:formatCode>0%</c:formatCode>
                <c:ptCount val="10"/>
                <c:pt idx="0">
                  <c:v>0.09727626459143969</c:v>
                </c:pt>
                <c:pt idx="1">
                  <c:v>0.038910505836575876</c:v>
                </c:pt>
                <c:pt idx="2">
                  <c:v>0.038910505836575876</c:v>
                </c:pt>
                <c:pt idx="3">
                  <c:v>0.038910505836575876</c:v>
                </c:pt>
                <c:pt idx="4">
                  <c:v>0.1828793774319066</c:v>
                </c:pt>
                <c:pt idx="5">
                  <c:v>0.06614785992217899</c:v>
                </c:pt>
                <c:pt idx="6">
                  <c:v>0.13813229571984437</c:v>
                </c:pt>
                <c:pt idx="7">
                  <c:v>0.058365758754863814</c:v>
                </c:pt>
                <c:pt idx="8">
                  <c:v>0.26264591439688717</c:v>
                </c:pt>
                <c:pt idx="9">
                  <c:v>0.07782101167315175</c:v>
                </c:pt>
              </c:numCache>
            </c:numRef>
          </c:val>
        </c:ser>
        <c:dLbls>
          <c:dLblPos val="outEnd"/>
          <c:showBubbleSize val="0"/>
          <c:showCatName val="0"/>
          <c:showLeaderLines val="1"/>
          <c:showLegendKey val="0"/>
          <c:showPercent val="1"/>
          <c:showSerName val="0"/>
          <c:showVal val="0"/>
        </c:dLbls>
        <c:firstSliceAng val="0"/>
      </c:pieChart>
      <c:spPr bwMode="auto">
        <a:prstGeom prst="rect">
          <a:avLst/>
        </a:prstGeom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2191"/>
          <c:y val="0.825144"/>
          <c:w val="0.636641"/>
          <c:h val="0.152780"/>
        </c:manualLayout>
      </c:layout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>
              <a:solidFill>
                <a:schemeClr val="bg1"/>
              </a:solidFill>
              <a:latin typeface="TT Hoves Pro Trial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609600" y="1873692"/>
      <a:ext cx="5213350" cy="4255346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407"/>
          <c:y val="0.081903"/>
          <c:w val="0.463337"/>
          <c:h val="0.567648"/>
        </c:manualLayout>
      </c:layout>
      <c:pieChart>
        <c:varyColors val="1"/>
        <c:ser>
          <c:idx val="0"/>
          <c:order val="0"/>
          <c:dPt>
            <c:idx val="0"/>
            <c:bubble3D val="0"/>
            <c:spPr bwMode="auto"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 bwMode="auto"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 bwMode="auto"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 bwMode="auto">
              <a:prstGeom prst="rect">
                <a:avLst/>
              </a:prstGeom>
              <a:solidFill>
                <a:srgbClr val="5C9FE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 bwMode="auto">
              <a:prstGeom prst="rect">
                <a:avLst/>
              </a:prstGeom>
              <a:solidFill>
                <a:srgbClr val="210D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 bwMode="auto">
              <a:prstGeom prst="rect">
                <a:avLst/>
              </a:prstGeom>
              <a:solidFill>
                <a:srgbClr val="21B06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 bwMode="auto"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 bwMode="auto">
              <a:prstGeom prst="rect">
                <a:avLst/>
              </a:prstGeom>
              <a:solidFill>
                <a:srgbClr val="EF1F7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 bwMode="auto"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Pos val="outEnd"/>
            <c:leaderLines>
              <c:spPr bwMode="auto">
                <a:prstGeom prst="rect">
                  <a:avLst/>
                </a:prstGeom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  <a:bevel/>
                </a:ln>
                <a:effectLst/>
              </c:spPr>
            </c:leaderLines>
            <c:showBubbleSize val="0"/>
            <c:showCatName val="0"/>
            <c:showLeaderLines val="1"/>
            <c:showLegendKey val="0"/>
            <c:showPercent val="1"/>
            <c:showSerName val="0"/>
            <c:showVal val="0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>
                    <a:solidFill>
                      <a:schemeClr val="lt1"/>
                    </a:solidFill>
                    <a:latin typeface="TT Hoves Pro Trial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Лист1!$B$3:$B$12</c:f>
              <c:strCache>
                <c:ptCount val="10"/>
                <c:pt idx="0">
                  <c:v xml:space="preserve">Контекст (поиск+РСЯ)</c:v>
                </c:pt>
                <c:pt idx="1">
                  <c:v>Классифайды</c:v>
                </c:pt>
                <c:pt idx="2">
                  <c:v xml:space="preserve">Таргатированная рк</c:v>
                </c:pt>
                <c:pt idx="3">
                  <c:v>CRM</c:v>
                </c:pt>
                <c:pt idx="4">
                  <c:v>СМИ</c:v>
                </c:pt>
                <c:pt idx="5">
                  <c:v>МКБ</c:v>
                </c:pt>
                <c:pt idx="6">
                  <c:v>Телеграм</c:v>
                </c:pt>
                <c:pt idx="7">
                  <c:v>Блогеры</c:v>
                </c:pt>
                <c:pt idx="8">
                  <c:v>Радио</c:v>
                </c:pt>
                <c:pt idx="9">
                  <c:v>BTL</c:v>
                </c:pt>
              </c:strCache>
            </c:strRef>
          </c:cat>
          <c:val>
            <c:numRef>
              <c:f>Лист1!$C$3:$C$12</c:f>
              <c:numCache>
                <c:formatCode>General</c:formatCode>
                <c:ptCount val="10"/>
                <c:pt idx="0">
                  <c:v>250000</c:v>
                </c:pt>
                <c:pt idx="1">
                  <c:v>100000</c:v>
                </c:pt>
                <c:pt idx="2">
                  <c:v>100000</c:v>
                </c:pt>
                <c:pt idx="3">
                  <c:v>100000</c:v>
                </c:pt>
                <c:pt idx="4">
                  <c:v>470000</c:v>
                </c:pt>
                <c:pt idx="5">
                  <c:v>170000</c:v>
                </c:pt>
                <c:pt idx="6">
                  <c:v>355000</c:v>
                </c:pt>
                <c:pt idx="7">
                  <c:v>150000</c:v>
                </c:pt>
                <c:pt idx="8">
                  <c:v>675000</c:v>
                </c:pt>
                <c:pt idx="9">
                  <c:v>200000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 bwMode="auto"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 bwMode="auto"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 bwMode="auto"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 bwMode="auto"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 bwMode="auto"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 bwMode="auto">
              <a:prstGeom prst="rect">
                <a:avLst/>
              </a:prstGeom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 bwMode="auto">
              <a:prstGeom prst="rect">
                <a:avLst/>
              </a:prstGeom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 bwMode="auto">
              <a:prstGeom prst="rect">
                <a:avLst/>
              </a:prstGeom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 bwMode="auto">
              <a:prstGeom prst="rect">
                <a:avLst/>
              </a:prstGeom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Pos val="outEnd"/>
            <c:leaderLines>
              <c:spPr bwMode="auto">
                <a:prstGeom prst="rect">
                  <a:avLst/>
                </a:prstGeom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showBubbleSize val="0"/>
            <c:showCatName val="0"/>
            <c:showLeaderLines val="1"/>
            <c:showLegendKey val="0"/>
            <c:showPercent val="1"/>
            <c:showSerName val="0"/>
            <c:showVal val="0"/>
            <c:spPr bwMode="auto">
              <a:prstGeom prst="rect">
                <a:avLst/>
              </a:prstGeom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Лист1!$B$3:$B$12</c:f>
              <c:strCache>
                <c:ptCount val="10"/>
                <c:pt idx="0">
                  <c:v xml:space="preserve">Контекст (поиск+РСЯ)</c:v>
                </c:pt>
                <c:pt idx="1">
                  <c:v>Классифайды</c:v>
                </c:pt>
                <c:pt idx="2">
                  <c:v xml:space="preserve">Таргатированная рк</c:v>
                </c:pt>
                <c:pt idx="3">
                  <c:v>CRM</c:v>
                </c:pt>
                <c:pt idx="4">
                  <c:v>СМИ</c:v>
                </c:pt>
                <c:pt idx="5">
                  <c:v>МКБ</c:v>
                </c:pt>
                <c:pt idx="6">
                  <c:v>Телеграм</c:v>
                </c:pt>
                <c:pt idx="7">
                  <c:v>Блогеры</c:v>
                </c:pt>
                <c:pt idx="8">
                  <c:v>Радио</c:v>
                </c:pt>
                <c:pt idx="9">
                  <c:v>BTL</c:v>
                </c:pt>
              </c:strCache>
            </c:strRef>
          </c:cat>
          <c:val>
            <c:numRef>
              <c:f>Лист1!$D$3:$D$12</c:f>
              <c:numCache>
                <c:formatCode>0%</c:formatCode>
                <c:ptCount val="10"/>
                <c:pt idx="0">
                  <c:v>0.09727626459143969</c:v>
                </c:pt>
                <c:pt idx="1">
                  <c:v>0.038910505836575876</c:v>
                </c:pt>
                <c:pt idx="2">
                  <c:v>0.038910505836575876</c:v>
                </c:pt>
                <c:pt idx="3">
                  <c:v>0.038910505836575876</c:v>
                </c:pt>
                <c:pt idx="4">
                  <c:v>0.1828793774319066</c:v>
                </c:pt>
                <c:pt idx="5">
                  <c:v>0.06614785992217899</c:v>
                </c:pt>
                <c:pt idx="6">
                  <c:v>0.13813229571984437</c:v>
                </c:pt>
                <c:pt idx="7">
                  <c:v>0.058365758754863814</c:v>
                </c:pt>
                <c:pt idx="8">
                  <c:v>0.26264591439688717</c:v>
                </c:pt>
                <c:pt idx="9">
                  <c:v>0.07782101167315175</c:v>
                </c:pt>
              </c:numCache>
            </c:numRef>
          </c:val>
        </c:ser>
        <c:dLbls>
          <c:dLblPos val="outEnd"/>
          <c:showBubbleSize val="0"/>
          <c:showCatName val="0"/>
          <c:showLeaderLines val="1"/>
          <c:showLegendKey val="0"/>
          <c:showPercent val="1"/>
          <c:showSerName val="0"/>
          <c:showVal val="0"/>
        </c:dLbls>
        <c:firstSliceAng val="0"/>
      </c:pieChart>
      <c:spPr bwMode="auto">
        <a:prstGeom prst="rect">
          <a:avLst/>
        </a:prstGeom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2191"/>
          <c:y val="0.825144"/>
          <c:w val="0.636641"/>
          <c:h val="0.152780"/>
        </c:manualLayout>
      </c:layout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>
              <a:solidFill>
                <a:schemeClr val="bg1"/>
              </a:solidFill>
              <a:latin typeface="TT Hoves Pro Trial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609600" y="1873692"/>
      <a:ext cx="5213350" cy="4255346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381"/>
          <c:y val="0.211313"/>
          <c:w val="0.812953"/>
          <c:h val="0.444871"/>
        </c:manualLayout>
      </c:layout>
      <c:lineChart>
        <c:grouping val="standard"/>
        <c:varyColors val="0"/>
        <c:ser>
          <c:idx val="0"/>
          <c:order val="0"/>
          <c:spPr bwMode="auto">
            <a:prstGeom prst="rect">
              <a:avLst/>
            </a:prstGeom>
            <a:ln w="28575" cap="rnd">
              <a:solidFill>
                <a:srgbClr val="EF1F7C"/>
              </a:solidFill>
              <a:round/>
            </a:ln>
            <a:effectLst/>
          </c:spPr>
          <c:marker>
            <c:symbol val="none"/>
          </c:marker>
          <c:cat>
            <c:strRef>
              <c:f>Лист2!$H$6:$H$15</c:f>
              <c:strCache>
                <c:ptCount val="10"/>
                <c:pt idx="0">
                  <c:v>01.11.2022 - 30.11.2022</c:v>
                </c:pt>
                <c:pt idx="1">
                  <c:v>01.12.2022 - 31.12.2022</c:v>
                </c:pt>
                <c:pt idx="2">
                  <c:v>01.01.2023 - 31.01.2023</c:v>
                </c:pt>
                <c:pt idx="3">
                  <c:v>01.02.2023 - 28.02.2023</c:v>
                </c:pt>
                <c:pt idx="4">
                  <c:v>01.03.2023 - 31.03.2023</c:v>
                </c:pt>
                <c:pt idx="5">
                  <c:v>01.04.2023 - 30.04.2023</c:v>
                </c:pt>
                <c:pt idx="6">
                  <c:v>01.05.2023 - 31.05.2023</c:v>
                </c:pt>
                <c:pt idx="7">
                  <c:v>01.06.2023 - 30.06.2023</c:v>
                </c:pt>
                <c:pt idx="8">
                  <c:v>01.07.2023 - 31.07.2023</c:v>
                </c:pt>
                <c:pt idx="9">
                  <c:v>01.08.2023 - 31.08.2023</c:v>
                </c:pt>
              </c:strCache>
            </c:strRef>
          </c:cat>
          <c:val>
            <c:numRef>
              <c:f>Лист2!$I$6:$I$15</c:f>
              <c:numCache>
                <c:formatCode>General</c:formatCode>
                <c:ptCount val="10"/>
                <c:pt idx="0">
                  <c:v>17</c:v>
                </c:pt>
                <c:pt idx="1">
                  <c:v>237</c:v>
                </c:pt>
                <c:pt idx="2">
                  <c:v>354</c:v>
                </c:pt>
                <c:pt idx="3">
                  <c:v>666</c:v>
                </c:pt>
                <c:pt idx="4">
                  <c:v>874</c:v>
                </c:pt>
                <c:pt idx="5">
                  <c:v>936</c:v>
                </c:pt>
                <c:pt idx="6">
                  <c:v>1011</c:v>
                </c:pt>
                <c:pt idx="7">
                  <c:v>1082</c:v>
                </c:pt>
                <c:pt idx="8">
                  <c:v>1175</c:v>
                </c:pt>
                <c:pt idx="9">
                  <c:v>1386</c:v>
                </c:pt>
              </c:numCache>
            </c:numRef>
          </c:val>
          <c:smooth val="1"/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smooth val="0"/>
        <c:axId val="712650847"/>
        <c:axId val="630437359"/>
      </c:lineChart>
      <c:catAx>
        <c:axId val="712650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bg1"/>
                </a:solidFill>
                <a:latin typeface="TT Hoves Pro Trial"/>
                <a:ea typeface="Arial"/>
                <a:cs typeface="Arial"/>
              </a:defRPr>
            </a:pPr>
            <a:endParaRPr lang="ru-RU"/>
          </a:p>
        </c:txPr>
        <c:crossAx val="630437359"/>
        <c:crosses val="autoZero"/>
        <c:auto val="1"/>
        <c:lblAlgn val="ctr"/>
        <c:lblOffset val="100"/>
        <c:noMultiLvlLbl val="0"/>
      </c:catAx>
      <c:valAx>
        <c:axId val="630437359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bg1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bg1"/>
                </a:solidFill>
                <a:latin typeface="TT Hoves Pro Trial"/>
                <a:ea typeface="Arial"/>
                <a:cs typeface="Arial"/>
              </a:defRPr>
            </a:pPr>
            <a:endParaRPr lang="ru-RU"/>
          </a:p>
        </c:txPr>
        <c:crossAx val="712650847"/>
        <c:crosses val="autoZero"/>
        <c:crossBetween val="between"/>
      </c:valAx>
      <c:spPr bwMode="auto">
        <a:prstGeom prst="rect">
          <a:avLst/>
        </a:prstGeom>
        <a:noFill/>
        <a:ln>
          <a:solidFill>
            <a:schemeClr val="accent1">
              <a:shade val="15000"/>
              <a:alpha val="50000"/>
            </a:schemeClr>
          </a:solidFill>
        </a:ln>
        <a:effectLst/>
      </c:spPr>
    </c:plotArea>
    <c:plotVisOnly val="1"/>
    <c:dispBlanksAs val="gap"/>
    <c:showDLblsOverMax val="0"/>
  </c:chart>
  <c:spPr bwMode="auto">
    <a:xfrm>
      <a:off x="5614124" y="1389885"/>
      <a:ext cx="5889842" cy="2997314"/>
    </a:xfrm>
    <a:prstGeom prst="rect">
      <a:avLst/>
    </a:prstGeom>
    <a:noFill/>
    <a:ln>
      <a:noFill/>
    </a:ln>
    <a:effectLst/>
  </c:spPr>
  <c:txPr>
    <a:bodyPr/>
    <a:lstStyle/>
    <a:p>
      <a:pPr>
        <a:defRPr b="0" i="0">
          <a:solidFill>
            <a:schemeClr val="bg1"/>
          </a:solidFill>
          <a:latin typeface="TT Hoves Pro Trial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 bwMode="auto">
            <a:prstGeom prst="rect">
              <a:avLst/>
            </a:prstGeom>
            <a:ln w="28575" cap="rnd">
              <a:solidFill>
                <a:srgbClr val="EF1F7C"/>
              </a:solidFill>
              <a:round/>
            </a:ln>
            <a:effectLst/>
          </c:spPr>
          <c:marker>
            <c:symbol val="none"/>
          </c:marker>
          <c:cat>
            <c:strRef>
              <c:f>Лист2!$M$4:$M$18</c:f>
              <c:strCache>
                <c:ptCount val="15"/>
                <c:pt idx="0">
                  <c:v>01.05.2022 - 31.05.2022</c:v>
                </c:pt>
                <c:pt idx="1">
                  <c:v>01.06.2022 - 30.06.2022</c:v>
                </c:pt>
                <c:pt idx="2">
                  <c:v>01.07.2022 - 31.07.2022</c:v>
                </c:pt>
                <c:pt idx="3">
                  <c:v>01.08.2022 - 31.08.2022</c:v>
                </c:pt>
                <c:pt idx="4">
                  <c:v>01.09.2022 - 30.09.2022</c:v>
                </c:pt>
                <c:pt idx="5">
                  <c:v>01.10.2022 - 31.10.2022</c:v>
                </c:pt>
                <c:pt idx="6">
                  <c:v>01.11.2022 - 30.11.2022</c:v>
                </c:pt>
                <c:pt idx="7">
                  <c:v>01.12.2022 - 31.12.2022</c:v>
                </c:pt>
                <c:pt idx="8">
                  <c:v>01.01.2023 - 31.01.2023</c:v>
                </c:pt>
                <c:pt idx="9">
                  <c:v>01.02.2023 - 28.02.2023</c:v>
                </c:pt>
                <c:pt idx="10">
                  <c:v>01.03.2023 - 31.03.2023</c:v>
                </c:pt>
                <c:pt idx="11">
                  <c:v>01.04.2023 - 30.04.2023</c:v>
                </c:pt>
                <c:pt idx="12">
                  <c:v>01.05.2023 - 31.05.2023</c:v>
                </c:pt>
                <c:pt idx="13">
                  <c:v>01.06.2023 - 30.06.2023</c:v>
                </c:pt>
                <c:pt idx="14">
                  <c:v>01.07.2023 - 31.07.2023</c:v>
                </c:pt>
              </c:strCache>
            </c:strRef>
          </c:cat>
          <c:val>
            <c:numRef>
              <c:f>Лист2!$N$4:$N$18</c:f>
              <c:numCache>
                <c:formatCode>General</c:formatCode>
                <c:ptCount val="15"/>
                <c:pt idx="0">
                  <c:v>41</c:v>
                </c:pt>
                <c:pt idx="1">
                  <c:v>96</c:v>
                </c:pt>
                <c:pt idx="2">
                  <c:v>251</c:v>
                </c:pt>
                <c:pt idx="3">
                  <c:v>503</c:v>
                </c:pt>
                <c:pt idx="4">
                  <c:v>370</c:v>
                </c:pt>
                <c:pt idx="5">
                  <c:v>489</c:v>
                </c:pt>
                <c:pt idx="6">
                  <c:v>598</c:v>
                </c:pt>
                <c:pt idx="7">
                  <c:v>384</c:v>
                </c:pt>
                <c:pt idx="8">
                  <c:v>379</c:v>
                </c:pt>
                <c:pt idx="9">
                  <c:v>467</c:v>
                </c:pt>
                <c:pt idx="10">
                  <c:v>492</c:v>
                </c:pt>
                <c:pt idx="11">
                  <c:v>523</c:v>
                </c:pt>
                <c:pt idx="12">
                  <c:v>480</c:v>
                </c:pt>
                <c:pt idx="13">
                  <c:v>477</c:v>
                </c:pt>
                <c:pt idx="14">
                  <c:v>590</c:v>
                </c:pt>
              </c:numCache>
            </c:numRef>
          </c:val>
          <c:smooth val="1"/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smooth val="0"/>
        <c:axId val="706515343"/>
        <c:axId val="769246719"/>
      </c:lineChart>
      <c:catAx>
        <c:axId val="706515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bg1"/>
                </a:solidFill>
                <a:latin typeface="TT Hoves Pro Trial"/>
                <a:ea typeface="Arial"/>
                <a:cs typeface="Arial"/>
              </a:defRPr>
            </a:pPr>
            <a:endParaRPr lang="ru-RU"/>
          </a:p>
        </c:txPr>
        <c:crossAx val="769246719"/>
        <c:crosses val="autoZero"/>
        <c:auto val="1"/>
        <c:lblAlgn val="ctr"/>
        <c:lblOffset val="100"/>
        <c:noMultiLvlLbl val="0"/>
      </c:catAx>
      <c:valAx>
        <c:axId val="769246719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bg1">
                  <a:lumMod val="75000"/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bg1"/>
                </a:solidFill>
                <a:latin typeface="TT Hoves Pro Trial"/>
                <a:ea typeface="Arial"/>
                <a:cs typeface="Arial"/>
              </a:defRPr>
            </a:pPr>
            <a:endParaRPr lang="ru-RU"/>
          </a:p>
        </c:txPr>
        <c:crossAx val="706515343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745910" y="4710552"/>
      <a:ext cx="4810339" cy="1797284"/>
    </a:xfrm>
    <a:prstGeom prst="rect">
      <a:avLst/>
    </a:prstGeom>
    <a:noFill/>
    <a:ln>
      <a:noFill/>
    </a:ln>
    <a:effectLst/>
  </c:spPr>
  <c:txPr>
    <a:bodyPr/>
    <a:lstStyle/>
    <a:p>
      <a:pPr>
        <a:defRPr b="0" i="0">
          <a:solidFill>
            <a:schemeClr val="bg1"/>
          </a:solidFill>
          <a:latin typeface="TT Hoves Pro Trial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 bwMode="auto">
            <a:prstGeom prst="rect">
              <a:avLst/>
            </a:prstGeom>
            <a:ln w="28575" cap="rnd">
              <a:solidFill>
                <a:srgbClr val="EF1F7C"/>
              </a:solidFill>
              <a:round/>
            </a:ln>
            <a:effectLst/>
          </c:spPr>
          <c:marker>
            <c:symbol val="none"/>
          </c:marker>
          <c:cat>
            <c:strRef>
              <c:f>Лист2!$Q$5:$Q$16</c:f>
              <c:strCache>
                <c:ptCount val="12"/>
                <c:pt idx="0">
                  <c:v>01.09.2022 - 30.09.2022</c:v>
                </c:pt>
                <c:pt idx="1">
                  <c:v>01.10.2022 - 31.10.2022</c:v>
                </c:pt>
                <c:pt idx="2">
                  <c:v>01.11.2022 - 30.11.2022</c:v>
                </c:pt>
                <c:pt idx="3">
                  <c:v>01.12.2022 - 31.12.2022</c:v>
                </c:pt>
                <c:pt idx="4">
                  <c:v>01.01.2023 - 31.01.2023</c:v>
                </c:pt>
                <c:pt idx="5">
                  <c:v>01.02.2023 - 28.02.2023</c:v>
                </c:pt>
                <c:pt idx="6">
                  <c:v>01.03.2023 - 31.03.2023</c:v>
                </c:pt>
                <c:pt idx="7">
                  <c:v>01.04.2023 - 30.04.2023</c:v>
                </c:pt>
                <c:pt idx="8">
                  <c:v>01.05.2023 - 31.05.2023</c:v>
                </c:pt>
                <c:pt idx="9">
                  <c:v>01.06.2023 - 30.06.2023</c:v>
                </c:pt>
                <c:pt idx="10">
                  <c:v>01.07.2023 - 31.07.2023</c:v>
                </c:pt>
                <c:pt idx="11">
                  <c:v>01.08.2023 - 31.08.2023</c:v>
                </c:pt>
              </c:strCache>
            </c:strRef>
          </c:cat>
          <c:val>
            <c:numRef>
              <c:f>Лист2!$R$5:$R$16</c:f>
              <c:numCache>
                <c:formatCode>General</c:formatCode>
                <c:ptCount val="12"/>
                <c:pt idx="0">
                  <c:v>31</c:v>
                </c:pt>
                <c:pt idx="1">
                  <c:v>10</c:v>
                </c:pt>
                <c:pt idx="2">
                  <c:v>33</c:v>
                </c:pt>
                <c:pt idx="3">
                  <c:v>160</c:v>
                </c:pt>
                <c:pt idx="4">
                  <c:v>404</c:v>
                </c:pt>
                <c:pt idx="5">
                  <c:v>333</c:v>
                </c:pt>
                <c:pt idx="6">
                  <c:v>332</c:v>
                </c:pt>
                <c:pt idx="7">
                  <c:v>306</c:v>
                </c:pt>
                <c:pt idx="8">
                  <c:v>388</c:v>
                </c:pt>
                <c:pt idx="9">
                  <c:v>529</c:v>
                </c:pt>
                <c:pt idx="10">
                  <c:v>654</c:v>
                </c:pt>
                <c:pt idx="11">
                  <c:v>780</c:v>
                </c:pt>
              </c:numCache>
            </c:numRef>
          </c:val>
          <c:smooth val="1"/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smooth val="0"/>
        <c:axId val="777212671"/>
        <c:axId val="337616831"/>
      </c:lineChart>
      <c:catAx>
        <c:axId val="777212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bg1"/>
                </a:solidFill>
                <a:latin typeface="TT Hoves Pro Trial"/>
                <a:ea typeface="Arial"/>
                <a:cs typeface="Arial"/>
              </a:defRPr>
            </a:pPr>
            <a:endParaRPr lang="ru-RU"/>
          </a:p>
        </c:txPr>
        <c:crossAx val="337616831"/>
        <c:crosses val="autoZero"/>
        <c:auto val="1"/>
        <c:lblAlgn val="ctr"/>
        <c:lblOffset val="100"/>
        <c:noMultiLvlLbl val="0"/>
      </c:catAx>
      <c:valAx>
        <c:axId val="337616831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bg1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bg1"/>
                </a:solidFill>
                <a:latin typeface="TT Hoves Pro Trial"/>
                <a:ea typeface="Arial"/>
                <a:cs typeface="Arial"/>
              </a:defRPr>
            </a:pPr>
            <a:endParaRPr lang="ru-RU"/>
          </a:p>
        </c:txPr>
        <c:crossAx val="777212671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6034365" y="4710553"/>
      <a:ext cx="5285676" cy="1797284"/>
    </a:xfrm>
    <a:prstGeom prst="rect">
      <a:avLst/>
    </a:prstGeom>
    <a:noFill/>
    <a:ln>
      <a:noFill/>
    </a:ln>
    <a:effectLst/>
  </c:spPr>
  <c:txPr>
    <a:bodyPr/>
    <a:lstStyle/>
    <a:p>
      <a:pPr>
        <a:defRPr b="0" i="0">
          <a:solidFill>
            <a:schemeClr val="bg1"/>
          </a:solidFill>
          <a:latin typeface="TT Hoves Pro Trial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 bwMode="auto">
            <a:prstGeom prst="rect">
              <a:avLst/>
            </a:prstGeom>
            <a:ln w="28575" cap="rnd">
              <a:solidFill>
                <a:srgbClr val="EF1F7C"/>
              </a:solidFill>
              <a:round/>
            </a:ln>
            <a:effectLst/>
          </c:spPr>
          <c:marker>
            <c:symbol val="none"/>
          </c:marker>
          <c:cat>
            <c:strRef>
              <c:f>Лист2!$A$5:$A$12</c:f>
              <c:strCache>
                <c:ptCount val="8"/>
                <c:pt idx="0">
                  <c:v>01.09.2022 - 30.09.2022</c:v>
                </c:pt>
                <c:pt idx="1">
                  <c:v>01.10.2022 - 31.10.2022</c:v>
                </c:pt>
                <c:pt idx="2">
                  <c:v>01.11.2022 - 30.11.2022</c:v>
                </c:pt>
                <c:pt idx="3">
                  <c:v>01.12.2022 - 31.12.2022</c:v>
                </c:pt>
                <c:pt idx="4">
                  <c:v>01.01.2023 - 31.01.2023</c:v>
                </c:pt>
                <c:pt idx="5">
                  <c:v>01.02.2023 - 28.02.2023</c:v>
                </c:pt>
                <c:pt idx="6">
                  <c:v>01.03.2023 - 31.03.2023</c:v>
                </c:pt>
                <c:pt idx="7">
                  <c:v>01.04.2023 - 30.04.2023</c:v>
                </c:pt>
              </c:strCache>
            </c:strRef>
          </c:cat>
          <c:val>
            <c:numRef>
              <c:f>Лист2!$B$5:$B$12</c:f>
              <c:numCache>
                <c:formatCode>General</c:formatCode>
                <c:ptCount val="8"/>
                <c:pt idx="0">
                  <c:v>29</c:v>
                </c:pt>
                <c:pt idx="1">
                  <c:v>608</c:v>
                </c:pt>
                <c:pt idx="2">
                  <c:v>404</c:v>
                </c:pt>
                <c:pt idx="3">
                  <c:v>575</c:v>
                </c:pt>
                <c:pt idx="4">
                  <c:v>598</c:v>
                </c:pt>
                <c:pt idx="5">
                  <c:v>732</c:v>
                </c:pt>
                <c:pt idx="6">
                  <c:v>442</c:v>
                </c:pt>
                <c:pt idx="7">
                  <c:v>318</c:v>
                </c:pt>
              </c:numCache>
            </c:numRef>
          </c:val>
          <c:smooth val="1"/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smooth val="0"/>
        <c:axId val="706425375"/>
        <c:axId val="335021391"/>
      </c:lineChart>
      <c:catAx>
        <c:axId val="706425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bg1"/>
                </a:solidFill>
                <a:latin typeface="TT Hoves Pro Trial"/>
                <a:ea typeface="Arial"/>
                <a:cs typeface="Arial"/>
              </a:defRPr>
            </a:pPr>
            <a:endParaRPr lang="ru-RU"/>
          </a:p>
        </c:txPr>
        <c:crossAx val="335021391"/>
        <c:crosses val="autoZero"/>
        <c:auto val="1"/>
        <c:lblAlgn val="ctr"/>
        <c:lblOffset val="100"/>
        <c:noMultiLvlLbl val="0"/>
      </c:catAx>
      <c:valAx>
        <c:axId val="335021391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bg1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bg1"/>
                </a:solidFill>
                <a:latin typeface="TT Hoves Pro Trial"/>
                <a:ea typeface="Arial"/>
                <a:cs typeface="Arial"/>
              </a:defRPr>
            </a:pPr>
            <a:endParaRPr lang="ru-RU"/>
          </a:p>
        </c:txPr>
        <c:crossAx val="706425375"/>
        <c:crosses val="autoZero"/>
        <c:crossBetween val="between"/>
      </c:valAx>
      <c:spPr bwMode="auto">
        <a:prstGeom prst="rect">
          <a:avLst/>
        </a:prstGeom>
        <a:noFill/>
        <a:ln>
          <a:solidFill>
            <a:schemeClr val="accent1">
              <a:shade val="15000"/>
              <a:alpha val="50000"/>
            </a:schemeClr>
          </a:solidFill>
        </a:ln>
        <a:effectLst/>
      </c:spPr>
    </c:plotArea>
    <c:plotVisOnly val="1"/>
    <c:dispBlanksAs val="gap"/>
    <c:showDLblsOverMax val="0"/>
  </c:chart>
  <c:spPr bwMode="auto">
    <a:xfrm>
      <a:off x="479425" y="1908929"/>
      <a:ext cx="5076824" cy="2295054"/>
    </a:xfrm>
    <a:prstGeom prst="rect">
      <a:avLst/>
    </a:prstGeom>
    <a:noFill/>
    <a:ln>
      <a:noFill/>
    </a:ln>
    <a:effectLst/>
  </c:spPr>
  <c:txPr>
    <a:bodyPr/>
    <a:lstStyle/>
    <a:p>
      <a:pPr>
        <a:defRPr b="0" i="0">
          <a:solidFill>
            <a:schemeClr val="bg1"/>
          </a:solidFill>
          <a:latin typeface="TT Hoves Pro Trial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layout/>
      <c:overlay val="0"/>
      <c:spPr bwMode="auto">
        <a:prstGeom prst="rect">
          <a:avLst/>
        </a:prstGeom>
        <a:noFill/>
        <a:ln w="25400">
          <a:noFill/>
        </a:ln>
      </c:spPr>
      <c:txPr>
        <a:bodyPr/>
        <a:lstStyle/>
        <a:p>
          <a:pPr>
            <a:defRPr sz="1800"/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Лист1!$D$4</c:f>
              <c:strCache>
                <c:ptCount val="1"/>
                <c:pt idx="0">
                  <c:v xml:space="preserve">Цена лида</c:v>
                </c:pt>
              </c:strCache>
            </c:strRef>
          </c:tx>
          <c:spPr bwMode="auto">
            <a:prstGeom prst="rect">
              <a:avLst/>
            </a:prstGeom>
            <a:ln w="28575" cap="rnd">
              <a:solidFill>
                <a:srgbClr val="5CC5FF"/>
              </a:solidFill>
              <a:round/>
            </a:ln>
            <a:effectLst/>
          </c:spPr>
          <c:marker>
            <c:symbol val="none"/>
          </c:marker>
          <c:cat>
            <c:strRef>
              <c:f>Лист1!$C$5:$C$15</c:f>
              <c:strCache>
                <c:ptCount val="11"/>
                <c:pt idx="0">
                  <c:v xml:space="preserve">окт 2022</c:v>
                </c:pt>
                <c:pt idx="1">
                  <c:v xml:space="preserve">ноя 2022</c:v>
                </c:pt>
                <c:pt idx="2">
                  <c:v xml:space="preserve">дек 2022</c:v>
                </c:pt>
                <c:pt idx="3">
                  <c:v xml:space="preserve">янв 2023</c:v>
                </c:pt>
                <c:pt idx="4">
                  <c:v xml:space="preserve">фев 2023</c:v>
                </c:pt>
                <c:pt idx="5">
                  <c:v xml:space="preserve">мар 2023</c:v>
                </c:pt>
                <c:pt idx="6">
                  <c:v xml:space="preserve">апр 2023</c:v>
                </c:pt>
                <c:pt idx="7">
                  <c:v xml:space="preserve">май 2023</c:v>
                </c:pt>
                <c:pt idx="8">
                  <c:v xml:space="preserve">июн 2023</c:v>
                </c:pt>
                <c:pt idx="9">
                  <c:v xml:space="preserve">июл 2023</c:v>
                </c:pt>
                <c:pt idx="10">
                  <c:v xml:space="preserve">авг 2023</c:v>
                </c:pt>
              </c:strCache>
            </c:strRef>
          </c:cat>
          <c:val>
            <c:numRef>
              <c:f>Лист1!$D$5:$D$15</c:f>
              <c:numCache>
                <c:formatCode xml:space="preserve">#,##0.00\ "₽"</c:formatCode>
                <c:ptCount val="11"/>
                <c:pt idx="0">
                  <c:v>3810.405636363637</c:v>
                </c:pt>
                <c:pt idx="1">
                  <c:v>4020.741265822785</c:v>
                </c:pt>
                <c:pt idx="2">
                  <c:v>5821.077191011236</c:v>
                </c:pt>
                <c:pt idx="3">
                  <c:v>6562.769387755102</c:v>
                </c:pt>
                <c:pt idx="4">
                  <c:v>9058.574835164836</c:v>
                </c:pt>
                <c:pt idx="5">
                  <c:v>7321.456170212766</c:v>
                </c:pt>
                <c:pt idx="6">
                  <c:v>5691.589516129032</c:v>
                </c:pt>
                <c:pt idx="7">
                  <c:v>3175.2949242424243</c:v>
                </c:pt>
                <c:pt idx="8">
                  <c:v>2188.1620915032677</c:v>
                </c:pt>
                <c:pt idx="9">
                  <c:v>1990.6398484848485</c:v>
                </c:pt>
                <c:pt idx="10">
                  <c:v>2016.8065193370164</c:v>
                </c:pt>
              </c:numCache>
            </c:numRef>
          </c:val>
          <c:smooth val="1"/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smooth val="0"/>
        <c:axId val="540842864"/>
        <c:axId val="1"/>
      </c:lineChart>
      <c:catAx>
        <c:axId val="54084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800"/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bg1">
                  <a:alpha val="50000"/>
                </a:schemeClr>
              </a:solidFill>
              <a:round/>
            </a:ln>
            <a:effectLst/>
          </c:spPr>
        </c:majorGridlines>
        <c:numFmt formatCode="#,##0.00\ &quot;₽&quot;" sourceLinked="1"/>
        <c:majorTickMark val="none"/>
        <c:minorTickMark val="none"/>
        <c:tickLblPos val="nextTo"/>
        <c:spPr bwMode="auto">
          <a:prstGeom prst="rect">
            <a:avLst/>
          </a:prstGeom>
          <a:ln w="6350">
            <a:noFill/>
          </a:ln>
        </c:spPr>
        <c:txPr>
          <a:bodyPr rot="0" vert="horz"/>
          <a:lstStyle/>
          <a:p>
            <a:pPr>
              <a:defRPr sz="800"/>
            </a:pPr>
            <a:endParaRPr lang="ru-RU"/>
          </a:p>
        </c:txPr>
        <c:crossAx val="540842864"/>
        <c:crosses val="autoZero"/>
        <c:crossBetween val="between"/>
      </c:valAx>
      <c:spPr bwMode="auto">
        <a:prstGeom prst="rect">
          <a:avLst/>
        </a:prstGeom>
        <a:noFill/>
        <a:ln w="25400">
          <a:noFill/>
        </a:ln>
      </c:spPr>
    </c:plotArea>
    <c:plotVisOnly val="1"/>
    <c:dispBlanksAs val="gap"/>
    <c:showDLblsOverMax val="0"/>
  </c:chart>
  <c:spPr bwMode="auto">
    <a:xfrm>
      <a:off x="479424" y="1346666"/>
      <a:ext cx="6781346" cy="5070009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>
          <a:solidFill>
            <a:schemeClr val="bg1"/>
          </a:solidFill>
          <a:latin typeface="TT Hoves Pro Trial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50" cap="all" spc="12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50" b="0" i="0" u="none" strike="noStrike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  <a:ln w="9525">
        <a:solidFill>
          <a:schemeClr val="phClr"/>
        </a:solidFill>
        <a:round/>
      </a:ln>
    </cs:spPr>
  </cs:dataPointMarker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50" b="1" cap="all" spc="120"/>
  </cs:title>
  <cs:trend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5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200"/>
  </cs:valueAxis>
  <cs:wall>
    <cs:lnRef idx="0"/>
    <cs:fillRef idx="0"/>
    <cs:effectRef idx="0"/>
    <cs:fontRef idx="minor">
      <a:schemeClr val="dk1"/>
    </cs:fontRef>
  </cs:wall>
  <cs:dataPointMarkerLayout size="6"/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cap="all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gradFill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lt1"/>
    </cs:fontRef>
    <cs:spPr bwMode="auto">
      <a:prstGeom prst="rect">
        <a:avLst/>
      </a:prstGeom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/>
  </cs:dataLabel>
  <cs:dataLabelCallout>
    <cs:lnRef idx="0"/>
    <cs:fillRef idx="0"/>
    <cs:effectRef idx="0"/>
    <cs:fontRef idx="minor">
      <a:schemeClr val="lt1"/>
    </cs:fontRef>
    <cs:spPr bwMode="auto">
      <a:prstGeom prst="rect">
        <a:avLst/>
      </a:prstGeom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>
          <a:alpha val="85000"/>
        </a:schemeClr>
      </a:solidFill>
    </cs:spPr>
  </cs:dataPointMarker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 w="9525">
        <a:solidFill>
          <a:schemeClr val="dk1">
            <a:lumMod val="35000"/>
            <a:lumOff val="6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gradFill>
          <a:gsLst>
            <a:gs pos="0">
              <a:schemeClr val="lt1">
                <a:lumMod val="75000"/>
                <a:alpha val="36000"/>
              </a:schemeClr>
            </a:gs>
            <a:gs pos="100000">
              <a:schemeClr val="dk1">
                <a:lumMod val="95000"/>
                <a:lumOff val="5000"/>
                <a:alpha val="42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gradFill>
          <a:gsLst>
            <a:gs pos="0">
              <a:schemeClr val="lt1">
                <a:lumMod val="75000"/>
                <a:alpha val="36000"/>
              </a:schemeClr>
            </a:gs>
            <a:gs pos="100000">
              <a:schemeClr val="dk1">
                <a:lumMod val="95000"/>
                <a:lumOff val="5000"/>
                <a:alpha val="42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solidFill>
        <a:schemeClr val="lt1">
          <a:lumMod val="95000"/>
          <a:alpha val="39000"/>
        </a:schemeClr>
      </a:solidFill>
    </cs:spPr>
    <cs:defRPr sz="9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/>
  </cs:title>
  <cs:trend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>
        <a:noFill/>
      </a:ln>
    </cs:spPr>
    <cs:defRPr sz="900"/>
  </cs:valueAxis>
  <cs:wall>
    <cs:lnRef idx="0"/>
    <cs:fillRef idx="0"/>
    <cs:effectRef idx="0"/>
    <cs:fontRef idx="minor">
      <a:schemeClr val="dk1"/>
    </cs:fontRef>
  </cs:wall>
  <cs:dataPointMarkerLayout symbol="circle" size="6"/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cap="all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gradFill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lt1"/>
    </cs:fontRef>
    <cs:spPr bwMode="auto">
      <a:prstGeom prst="rect">
        <a:avLst/>
      </a:prstGeom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/>
  </cs:dataLabel>
  <cs:dataLabelCallout>
    <cs:lnRef idx="0"/>
    <cs:fillRef idx="0"/>
    <cs:effectRef idx="0"/>
    <cs:fontRef idx="minor">
      <a:schemeClr val="lt1"/>
    </cs:fontRef>
    <cs:spPr bwMode="auto">
      <a:prstGeom prst="rect">
        <a:avLst/>
      </a:prstGeom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>
          <a:alpha val="85000"/>
        </a:schemeClr>
      </a:solidFill>
    </cs:spPr>
  </cs:dataPointMarker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 w="9525">
        <a:solidFill>
          <a:schemeClr val="dk1">
            <a:lumMod val="35000"/>
            <a:lumOff val="6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gradFill>
          <a:gsLst>
            <a:gs pos="0">
              <a:schemeClr val="lt1">
                <a:lumMod val="75000"/>
                <a:alpha val="36000"/>
              </a:schemeClr>
            </a:gs>
            <a:gs pos="100000">
              <a:schemeClr val="dk1">
                <a:lumMod val="95000"/>
                <a:lumOff val="5000"/>
                <a:alpha val="42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gradFill>
          <a:gsLst>
            <a:gs pos="0">
              <a:schemeClr val="lt1">
                <a:lumMod val="75000"/>
                <a:alpha val="36000"/>
              </a:schemeClr>
            </a:gs>
            <a:gs pos="100000">
              <a:schemeClr val="dk1">
                <a:lumMod val="95000"/>
                <a:lumOff val="5000"/>
                <a:alpha val="42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solidFill>
        <a:schemeClr val="lt1">
          <a:lumMod val="95000"/>
          <a:alpha val="39000"/>
        </a:schemeClr>
      </a:solidFill>
    </cs:spPr>
    <cs:defRPr sz="9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/>
  </cs:title>
  <cs:trend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ln>
        <a:noFill/>
      </a:ln>
    </cs:spPr>
    <cs:defRPr sz="900"/>
  </cs:valueAxis>
  <cs:wall>
    <cs:lnRef idx="0"/>
    <cs:fillRef idx="0"/>
    <cs:effectRef idx="0"/>
    <cs:fontRef idx="minor">
      <a:schemeClr val="dk1"/>
    </cs:fontRef>
  </cs:wall>
  <cs:dataPointMarkerLayout symbol="circle" size="6"/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49701D2-5295-D249-93D6-546D6DDF673C}" type="datetimeFigureOut">
              <a:rPr/>
              <a:t/>
            </a:fld>
            <a:endParaRPr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i="0" u="none" strike="noStrike">
                <a:solidFill>
                  <a:srgbClr val="000000"/>
                </a:solidFill>
                <a:latin typeface="Arial"/>
              </a:rPr>
              <a:t>Здесь сравнительная диаграмма, столбы рядом.</a:t>
            </a:r>
            <a:endParaRPr lang="ru-RU" sz="1200" b="0" i="0" u="none" strike="noStrike">
              <a:solidFill>
                <a:srgbClr val="000000"/>
              </a:solidFill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1200" b="0" i="0" u="none" strike="noStrike">
                <a:solidFill>
                  <a:srgbClr val="000000"/>
                </a:solidFill>
              </a:rPr>
            </a:br>
            <a:r>
              <a:rPr lang="ru-RU" sz="1200" b="0" i="0" u="none" strike="noStrike">
                <a:solidFill>
                  <a:srgbClr val="000000"/>
                </a:solidFill>
                <a:latin typeface="Arial"/>
              </a:rPr>
              <a:t>Дизайнеру, как то визуально показать ещё, что речь про </a:t>
            </a:r>
            <a:r>
              <a:rPr lang="en-US" sz="1200" b="0" i="0" u="none" strike="noStrike">
                <a:solidFill>
                  <a:srgbClr val="000000"/>
                </a:solidFill>
                <a:latin typeface="Arial"/>
              </a:rPr>
              <a:t>Volkswagen</a:t>
            </a:r>
            <a:endParaRPr lang="en-US" sz="1200" b="0" i="0" u="none" strike="noStrike">
              <a:solidFill>
                <a:srgbClr val="000000"/>
              </a:solidFill>
            </a:endParaRPr>
          </a:p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200" b="0" i="0" u="none" strike="noStrike">
                <a:solidFill>
                  <a:srgbClr val="000000"/>
                </a:solidFill>
                <a:latin typeface="Arial"/>
              </a:rPr>
              <a:t>Тут на слайде ставим модели (ссылки на изображения для удобства, изображения можно выбрать, главное, чтобы модели авто были соответствующие названию) Если есть возможность - Как то обыграть , что машинки едут из Китая в Россию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800" b="0" i="1" u="none" strike="noStrike">
                <a:solidFill>
                  <a:srgbClr val="000000"/>
                </a:solidFill>
                <a:latin typeface="Arial"/>
              </a:rPr>
              <a:t>Речь:</a:t>
            </a:r>
            <a:br>
              <a:rPr lang="ru-RU" sz="1800" b="0" i="1" u="none" strike="noStrike">
                <a:solidFill>
                  <a:srgbClr val="000000"/>
                </a:solidFill>
                <a:latin typeface="Arial"/>
              </a:rPr>
            </a:br>
            <a:r>
              <a:rPr lang="ru-RU" sz="1800" b="0" i="1" u="none" strike="noStrike">
                <a:solidFill>
                  <a:srgbClr val="000000"/>
                </a:solidFill>
                <a:latin typeface="Arial"/>
              </a:rPr>
              <a:t>С какими трудностями/препятствиями столкнулся АВИЛОН при </a:t>
            </a:r>
            <a:r>
              <a:rPr lang="ru-RU" sz="1800" b="1" i="1" u="none" strike="noStrike">
                <a:solidFill>
                  <a:srgbClr val="000000"/>
                </a:solidFill>
                <a:latin typeface="Arial"/>
              </a:rPr>
              <a:t>ДОСТАВКЕ </a:t>
            </a:r>
            <a:r>
              <a:rPr lang="ru-RU" sz="1800" b="0" i="1" u="none" strike="noStrike">
                <a:solidFill>
                  <a:srgbClr val="000000"/>
                </a:solidFill>
                <a:latin typeface="Arial"/>
              </a:rPr>
              <a:t>авто в Россию: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0" i="1" u="none" strike="noStrike">
                <a:solidFill>
                  <a:srgbClr val="000000"/>
                </a:solidFill>
                <a:latin typeface="Arial"/>
              </a:rPr>
              <a:t>С какими особенностями столкнулся АВИЛОН при </a:t>
            </a:r>
            <a:r>
              <a:rPr lang="ru-RU" sz="1800" b="1" i="1" u="none" strike="noStrike">
                <a:solidFill>
                  <a:srgbClr val="000000"/>
                </a:solidFill>
                <a:latin typeface="Arial"/>
              </a:rPr>
              <a:t>ПРОДАЖЕ </a:t>
            </a:r>
            <a:r>
              <a:rPr lang="ru-RU" sz="1800" b="0" i="1" u="none" strike="noStrike">
                <a:solidFill>
                  <a:srgbClr val="000000"/>
                </a:solidFill>
                <a:latin typeface="Arial"/>
              </a:rPr>
              <a:t>авто в России:</a:t>
            </a:r>
            <a:endParaRPr lang="ru-RU" sz="2800" b="0" i="0" u="none" strike="noStrike">
              <a:solidFill>
                <a:srgbClr val="000000"/>
              </a:solidFill>
            </a:endParaRPr>
          </a:p>
          <a:p>
            <a:pPr>
              <a:defRPr/>
            </a:pP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0" i="1" u="none" strike="noStrike">
                <a:solidFill>
                  <a:srgbClr val="000000"/>
                </a:solidFill>
                <a:latin typeface="Arial"/>
              </a:rPr>
              <a:t>С какими трудностями/препятствиями столкнулись при </a:t>
            </a:r>
            <a:r>
              <a:rPr lang="ru-RU" sz="1800" b="1" i="1" u="none" strike="noStrike">
                <a:solidFill>
                  <a:srgbClr val="000000"/>
                </a:solidFill>
                <a:latin typeface="Arial"/>
              </a:rPr>
              <a:t>ПРОДВИЖЕНИИ </a:t>
            </a:r>
            <a:r>
              <a:rPr lang="ru-RU" sz="1800" b="0" i="1" u="none" strike="noStrike">
                <a:solidFill>
                  <a:srgbClr val="000000"/>
                </a:solidFill>
                <a:latin typeface="Arial"/>
              </a:rPr>
              <a:t>авто в России:</a:t>
            </a:r>
            <a:endParaRPr lang="ru-RU" sz="2800" b="0" i="0" u="none" strike="noStrike">
              <a:solidFill>
                <a:srgbClr val="000000"/>
              </a:solidFill>
            </a:endParaRPr>
          </a:p>
          <a:p>
            <a:pPr>
              <a:defRPr/>
            </a:pP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0" i="1" u="none" strike="noStrike">
                <a:solidFill>
                  <a:srgbClr val="000000"/>
                </a:solidFill>
                <a:latin typeface="Arial"/>
              </a:rPr>
              <a:t>С какими особенностями столкнулся АВИЛОН при </a:t>
            </a:r>
            <a:r>
              <a:rPr lang="ru-RU" sz="1800" b="1" i="1" u="none" strike="noStrike">
                <a:solidFill>
                  <a:srgbClr val="000000"/>
                </a:solidFill>
                <a:latin typeface="Arial"/>
              </a:rPr>
              <a:t>ПРОДАЖЕ </a:t>
            </a:r>
            <a:r>
              <a:rPr lang="ru-RU" sz="1800" b="0" i="1" u="none" strike="noStrike">
                <a:solidFill>
                  <a:srgbClr val="000000"/>
                </a:solidFill>
                <a:latin typeface="Arial"/>
              </a:rPr>
              <a:t>авто в России:</a:t>
            </a:r>
            <a:endParaRPr lang="ru-RU" sz="2800" b="0" i="0" u="none" strike="noStrike">
              <a:solidFill>
                <a:srgbClr val="000000"/>
              </a:solidFill>
            </a:endParaRPr>
          </a:p>
          <a:p>
            <a:pPr>
              <a:defRPr/>
            </a:pP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0" i="0" u="none" strike="noStrike">
                <a:solidFill>
                  <a:srgbClr val="000000"/>
                </a:solidFill>
                <a:latin typeface="Arial"/>
              </a:rPr>
              <a:t>Новые каналы я выделил красным, как новые, которые добавились. Можно другим цветом выделить, Главное отразить суть, что их не было, теперь есть.</a:t>
            </a:r>
            <a:br>
              <a:rPr lang="ru-RU" sz="2800"/>
            </a:br>
            <a:endParaRPr lang="ru-RU" sz="2800"/>
          </a:p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algn="l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2800"/>
            </a:br>
            <a:br>
              <a:rPr lang="ru-RU" sz="2800"/>
            </a:br>
            <a:br>
              <a:rPr lang="ru-RU" sz="2800"/>
            </a:b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C320B2F-5B6E-124C-9E55-66534A59145C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668215"/>
            <a:ext cx="9280520" cy="13255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9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79616" y="441326"/>
            <a:ext cx="968621" cy="317108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390422" y="377879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1600" b="1" i="0">
                <a:solidFill>
                  <a:srgbClr val="EF1F7C"/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0"/>
          </p:nvPr>
        </p:nvSpPr>
        <p:spPr bwMode="auto">
          <a:xfrm>
            <a:off x="390422" y="1330997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7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8975725" y="1504794"/>
            <a:ext cx="2721348" cy="1453639"/>
          </a:xfrm>
          <a:prstGeom prst="roundRect">
            <a:avLst>
              <a:gd name="adj" fmla="val 713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6148793" y="1514495"/>
            <a:ext cx="2721348" cy="1453639"/>
          </a:xfrm>
          <a:prstGeom prst="roundRect">
            <a:avLst>
              <a:gd name="adj" fmla="val 713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3321860" y="1514495"/>
            <a:ext cx="2721348" cy="1453639"/>
          </a:xfrm>
          <a:prstGeom prst="roundRect">
            <a:avLst>
              <a:gd name="adj" fmla="val 713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494927" y="1519062"/>
            <a:ext cx="2721348" cy="1453639"/>
          </a:xfrm>
          <a:prstGeom prst="roundRect">
            <a:avLst>
              <a:gd name="adj" fmla="val 713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373330" y="668217"/>
            <a:ext cx="9280520" cy="714460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7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68041" y="441326"/>
            <a:ext cx="968621" cy="317108"/>
          </a:xfrm>
          <a:prstGeom prst="rect">
            <a:avLst/>
          </a:prstGeom>
          <a:noFill/>
        </p:spPr>
      </p:pic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390422" y="377879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1600" b="1" i="0">
                <a:solidFill>
                  <a:srgbClr val="EF1F7C"/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" name="Text Placeholder 45"/>
          <p:cNvSpPr>
            <a:spLocks noGrp="1"/>
          </p:cNvSpPr>
          <p:nvPr>
            <p:ph type="body" sz="quarter" idx="10"/>
          </p:nvPr>
        </p:nvSpPr>
        <p:spPr bwMode="auto">
          <a:xfrm>
            <a:off x="390422" y="3344126"/>
            <a:ext cx="2392362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0" name="Text Placeholder 45"/>
          <p:cNvSpPr>
            <a:spLocks noGrp="1"/>
          </p:cNvSpPr>
          <p:nvPr>
            <p:ph type="body" sz="quarter" idx="13"/>
          </p:nvPr>
        </p:nvSpPr>
        <p:spPr bwMode="auto">
          <a:xfrm>
            <a:off x="390422" y="4234861"/>
            <a:ext cx="2392362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262626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grpSp>
        <p:nvGrpSpPr>
          <p:cNvPr id="11" name="Group 10"/>
          <p:cNvGrpSpPr/>
          <p:nvPr userDrawn="1"/>
        </p:nvGrpSpPr>
        <p:grpSpPr bwMode="auto">
          <a:xfrm>
            <a:off x="494927" y="3051392"/>
            <a:ext cx="2721348" cy="115389"/>
            <a:chOff x="492037" y="3615417"/>
            <a:chExt cx="2721348" cy="115389"/>
          </a:xfrm>
        </p:grpSpPr>
        <p:cxnSp>
          <p:nvCxnSpPr>
            <p:cNvPr id="12" name="Google Shape;506;p30"/>
            <p:cNvCxnSpPr>
              <a:cxnSpLocks/>
            </p:cNvCxnSpPr>
            <p:nvPr/>
          </p:nvCxnSpPr>
          <p:spPr bwMode="auto">
            <a:xfrm>
              <a:off x="492037" y="3673112"/>
              <a:ext cx="1553027" cy="0"/>
            </a:xfrm>
            <a:prstGeom prst="straightConnector1">
              <a:avLst/>
            </a:prstGeom>
            <a:noFill/>
            <a:ln w="38100" cap="rnd" cmpd="sng">
              <a:solidFill>
                <a:srgbClr val="EF1F7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506;p30"/>
            <p:cNvCxnSpPr>
              <a:cxnSpLocks/>
            </p:cNvCxnSpPr>
            <p:nvPr/>
          </p:nvCxnSpPr>
          <p:spPr bwMode="auto">
            <a:xfrm>
              <a:off x="2032452" y="3673112"/>
              <a:ext cx="1180933" cy="0"/>
            </a:xfrm>
            <a:prstGeom prst="straightConnector1">
              <a:avLst/>
            </a:prstGeom>
            <a:noFill/>
            <a:ln w="38100" cap="rnd" cmpd="sng">
              <a:solidFill>
                <a:srgbClr val="7F7F7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" name="Oval 13"/>
            <p:cNvSpPr/>
            <p:nvPr/>
          </p:nvSpPr>
          <p:spPr bwMode="auto">
            <a:xfrm>
              <a:off x="1974757" y="3615417"/>
              <a:ext cx="115389" cy="115389"/>
            </a:xfrm>
            <a:prstGeom prst="ellipse">
              <a:avLst/>
            </a:prstGeom>
            <a:solidFill>
              <a:srgbClr val="EF1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15" name="Group 14"/>
          <p:cNvGrpSpPr/>
          <p:nvPr userDrawn="1"/>
        </p:nvGrpSpPr>
        <p:grpSpPr bwMode="auto">
          <a:xfrm>
            <a:off x="3321372" y="3051392"/>
            <a:ext cx="2721348" cy="115389"/>
            <a:chOff x="492037" y="3615417"/>
            <a:chExt cx="2721348" cy="115389"/>
          </a:xfrm>
        </p:grpSpPr>
        <p:cxnSp>
          <p:nvCxnSpPr>
            <p:cNvPr id="16" name="Google Shape;506;p30"/>
            <p:cNvCxnSpPr>
              <a:cxnSpLocks/>
            </p:cNvCxnSpPr>
            <p:nvPr/>
          </p:nvCxnSpPr>
          <p:spPr bwMode="auto">
            <a:xfrm>
              <a:off x="492037" y="3673112"/>
              <a:ext cx="1553027" cy="0"/>
            </a:xfrm>
            <a:prstGeom prst="straightConnector1">
              <a:avLst/>
            </a:prstGeom>
            <a:noFill/>
            <a:ln w="38100" cap="rnd" cmpd="sng">
              <a:solidFill>
                <a:srgbClr val="EF1F7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506;p30"/>
            <p:cNvCxnSpPr>
              <a:cxnSpLocks/>
            </p:cNvCxnSpPr>
            <p:nvPr/>
          </p:nvCxnSpPr>
          <p:spPr bwMode="auto">
            <a:xfrm>
              <a:off x="2032452" y="3673112"/>
              <a:ext cx="1180933" cy="0"/>
            </a:xfrm>
            <a:prstGeom prst="straightConnector1">
              <a:avLst/>
            </a:prstGeom>
            <a:noFill/>
            <a:ln w="38100" cap="rnd" cmpd="sng">
              <a:solidFill>
                <a:srgbClr val="7F7F7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" name="Oval 17"/>
            <p:cNvSpPr/>
            <p:nvPr/>
          </p:nvSpPr>
          <p:spPr bwMode="auto">
            <a:xfrm>
              <a:off x="1974757" y="3615417"/>
              <a:ext cx="115389" cy="115389"/>
            </a:xfrm>
            <a:prstGeom prst="ellipse">
              <a:avLst/>
            </a:prstGeom>
            <a:solidFill>
              <a:srgbClr val="EF1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19" name="Group 18"/>
          <p:cNvGrpSpPr/>
          <p:nvPr userDrawn="1"/>
        </p:nvGrpSpPr>
        <p:grpSpPr bwMode="auto">
          <a:xfrm>
            <a:off x="6163388" y="3051392"/>
            <a:ext cx="2721348" cy="115389"/>
            <a:chOff x="492037" y="3615417"/>
            <a:chExt cx="2721348" cy="115389"/>
          </a:xfrm>
        </p:grpSpPr>
        <p:cxnSp>
          <p:nvCxnSpPr>
            <p:cNvPr id="20" name="Google Shape;506;p30"/>
            <p:cNvCxnSpPr>
              <a:cxnSpLocks/>
            </p:cNvCxnSpPr>
            <p:nvPr/>
          </p:nvCxnSpPr>
          <p:spPr bwMode="auto">
            <a:xfrm>
              <a:off x="492037" y="3673112"/>
              <a:ext cx="1553027" cy="0"/>
            </a:xfrm>
            <a:prstGeom prst="straightConnector1">
              <a:avLst/>
            </a:prstGeom>
            <a:noFill/>
            <a:ln w="38100" cap="rnd" cmpd="sng">
              <a:solidFill>
                <a:srgbClr val="EF1F7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506;p30"/>
            <p:cNvCxnSpPr>
              <a:cxnSpLocks/>
            </p:cNvCxnSpPr>
            <p:nvPr/>
          </p:nvCxnSpPr>
          <p:spPr bwMode="auto">
            <a:xfrm>
              <a:off x="2032452" y="3673112"/>
              <a:ext cx="1180933" cy="0"/>
            </a:xfrm>
            <a:prstGeom prst="straightConnector1">
              <a:avLst/>
            </a:prstGeom>
            <a:noFill/>
            <a:ln w="38100" cap="rnd" cmpd="sng">
              <a:solidFill>
                <a:srgbClr val="7F7F7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" name="Oval 21"/>
            <p:cNvSpPr/>
            <p:nvPr/>
          </p:nvSpPr>
          <p:spPr bwMode="auto">
            <a:xfrm>
              <a:off x="1974757" y="3615417"/>
              <a:ext cx="115389" cy="115389"/>
            </a:xfrm>
            <a:prstGeom prst="ellipse">
              <a:avLst/>
            </a:prstGeom>
            <a:solidFill>
              <a:srgbClr val="EF1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23" name="Group 22"/>
          <p:cNvGrpSpPr/>
          <p:nvPr userDrawn="1"/>
        </p:nvGrpSpPr>
        <p:grpSpPr bwMode="auto">
          <a:xfrm>
            <a:off x="8991591" y="3051392"/>
            <a:ext cx="2721348" cy="115389"/>
            <a:chOff x="492037" y="3615417"/>
            <a:chExt cx="2721348" cy="115389"/>
          </a:xfrm>
        </p:grpSpPr>
        <p:cxnSp>
          <p:nvCxnSpPr>
            <p:cNvPr id="24" name="Google Shape;506;p30"/>
            <p:cNvCxnSpPr>
              <a:cxnSpLocks/>
            </p:cNvCxnSpPr>
            <p:nvPr/>
          </p:nvCxnSpPr>
          <p:spPr bwMode="auto">
            <a:xfrm>
              <a:off x="492037" y="3673112"/>
              <a:ext cx="1553027" cy="0"/>
            </a:xfrm>
            <a:prstGeom prst="straightConnector1">
              <a:avLst/>
            </a:prstGeom>
            <a:noFill/>
            <a:ln w="38100" cap="rnd" cmpd="sng">
              <a:solidFill>
                <a:srgbClr val="EF1F7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506;p30"/>
            <p:cNvCxnSpPr>
              <a:cxnSpLocks/>
            </p:cNvCxnSpPr>
            <p:nvPr/>
          </p:nvCxnSpPr>
          <p:spPr bwMode="auto">
            <a:xfrm>
              <a:off x="2032452" y="3673112"/>
              <a:ext cx="1180933" cy="0"/>
            </a:xfrm>
            <a:prstGeom prst="straightConnector1">
              <a:avLst/>
            </a:prstGeom>
            <a:noFill/>
            <a:ln w="38100" cap="rnd" cmpd="sng">
              <a:solidFill>
                <a:srgbClr val="7F7F7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" name="Oval 25"/>
            <p:cNvSpPr/>
            <p:nvPr/>
          </p:nvSpPr>
          <p:spPr bwMode="auto">
            <a:xfrm>
              <a:off x="1974757" y="3615417"/>
              <a:ext cx="115389" cy="115389"/>
            </a:xfrm>
            <a:prstGeom prst="ellipse">
              <a:avLst/>
            </a:prstGeom>
            <a:solidFill>
              <a:srgbClr val="EF1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27" name="Group 26"/>
          <p:cNvGrpSpPr/>
          <p:nvPr userDrawn="1"/>
        </p:nvGrpSpPr>
        <p:grpSpPr bwMode="auto">
          <a:xfrm>
            <a:off x="1454245" y="1837739"/>
            <a:ext cx="802104" cy="802104"/>
            <a:chOff x="1437024" y="1838641"/>
            <a:chExt cx="802104" cy="802104"/>
          </a:xfrm>
        </p:grpSpPr>
        <p:sp>
          <p:nvSpPr>
            <p:cNvPr id="28" name="Oval 27"/>
            <p:cNvSpPr/>
            <p:nvPr/>
          </p:nvSpPr>
          <p:spPr bwMode="auto">
            <a:xfrm>
              <a:off x="1437024" y="1838641"/>
              <a:ext cx="802104" cy="802104"/>
            </a:xfrm>
            <a:prstGeom prst="ellipse">
              <a:avLst/>
            </a:prstGeom>
            <a:solidFill>
              <a:schemeClr val="bg1">
                <a:alpha val="2996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29" name="Graphic 28"/>
            <p:cNvPicPr>
              <a:picLocks noChangeAspect="1"/>
            </p:cNvPicPr>
            <p:nvPr/>
          </p:nvPicPr>
          <p:blipFill>
            <a:blip r:embed="rId3"/>
            <a:srcRect l="0" t="0" r="0" b="21738"/>
            <a:stretch/>
          </p:blipFill>
          <p:spPr bwMode="auto">
            <a:xfrm>
              <a:off x="1610824" y="2006602"/>
              <a:ext cx="482212" cy="467963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 userDrawn="1"/>
        </p:nvGrpSpPr>
        <p:grpSpPr bwMode="auto">
          <a:xfrm>
            <a:off x="4280994" y="1837739"/>
            <a:ext cx="802104" cy="802104"/>
            <a:chOff x="1437024" y="1838641"/>
            <a:chExt cx="802104" cy="802104"/>
          </a:xfrm>
        </p:grpSpPr>
        <p:sp>
          <p:nvSpPr>
            <p:cNvPr id="31" name="Oval 30"/>
            <p:cNvSpPr/>
            <p:nvPr/>
          </p:nvSpPr>
          <p:spPr bwMode="auto">
            <a:xfrm>
              <a:off x="1437024" y="1838641"/>
              <a:ext cx="802104" cy="802104"/>
            </a:xfrm>
            <a:prstGeom prst="ellipse">
              <a:avLst/>
            </a:prstGeom>
            <a:solidFill>
              <a:schemeClr val="bg1">
                <a:alpha val="2996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32" name="Graphic 31"/>
            <p:cNvPicPr>
              <a:picLocks noChangeAspect="1"/>
            </p:cNvPicPr>
            <p:nvPr/>
          </p:nvPicPr>
          <p:blipFill>
            <a:blip r:embed="rId3"/>
            <a:srcRect l="0" t="0" r="0" b="21738"/>
            <a:stretch/>
          </p:blipFill>
          <p:spPr bwMode="auto">
            <a:xfrm>
              <a:off x="1610824" y="2006602"/>
              <a:ext cx="482212" cy="467963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 userDrawn="1"/>
        </p:nvGrpSpPr>
        <p:grpSpPr bwMode="auto">
          <a:xfrm>
            <a:off x="7108902" y="1837739"/>
            <a:ext cx="802104" cy="802104"/>
            <a:chOff x="1437024" y="1838641"/>
            <a:chExt cx="802104" cy="802104"/>
          </a:xfrm>
        </p:grpSpPr>
        <p:sp>
          <p:nvSpPr>
            <p:cNvPr id="34" name="Oval 33"/>
            <p:cNvSpPr/>
            <p:nvPr/>
          </p:nvSpPr>
          <p:spPr bwMode="auto">
            <a:xfrm>
              <a:off x="1437024" y="1838641"/>
              <a:ext cx="802104" cy="802104"/>
            </a:xfrm>
            <a:prstGeom prst="ellipse">
              <a:avLst/>
            </a:prstGeom>
            <a:solidFill>
              <a:schemeClr val="bg1">
                <a:alpha val="2996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35" name="Graphic 34"/>
            <p:cNvPicPr>
              <a:picLocks noChangeAspect="1"/>
            </p:cNvPicPr>
            <p:nvPr/>
          </p:nvPicPr>
          <p:blipFill>
            <a:blip r:embed="rId3"/>
            <a:srcRect l="0" t="0" r="0" b="21738"/>
            <a:stretch/>
          </p:blipFill>
          <p:spPr bwMode="auto">
            <a:xfrm>
              <a:off x="1610824" y="2006602"/>
              <a:ext cx="482212" cy="467963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 userDrawn="1"/>
        </p:nvGrpSpPr>
        <p:grpSpPr bwMode="auto">
          <a:xfrm>
            <a:off x="9935651" y="1837739"/>
            <a:ext cx="802104" cy="802104"/>
            <a:chOff x="1437024" y="1838641"/>
            <a:chExt cx="802104" cy="802104"/>
          </a:xfrm>
        </p:grpSpPr>
        <p:sp>
          <p:nvSpPr>
            <p:cNvPr id="37" name="Oval 36"/>
            <p:cNvSpPr/>
            <p:nvPr/>
          </p:nvSpPr>
          <p:spPr bwMode="auto">
            <a:xfrm>
              <a:off x="1437024" y="1838641"/>
              <a:ext cx="802104" cy="802104"/>
            </a:xfrm>
            <a:prstGeom prst="ellipse">
              <a:avLst/>
            </a:prstGeom>
            <a:solidFill>
              <a:schemeClr val="bg1">
                <a:alpha val="2996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38" name="Graphic 37"/>
            <p:cNvPicPr>
              <a:picLocks noChangeAspect="1"/>
            </p:cNvPicPr>
            <p:nvPr/>
          </p:nvPicPr>
          <p:blipFill>
            <a:blip r:embed="rId3"/>
            <a:srcRect l="0" t="0" r="0" b="21738"/>
            <a:stretch/>
          </p:blipFill>
          <p:spPr bwMode="auto">
            <a:xfrm>
              <a:off x="1610824" y="2006602"/>
              <a:ext cx="482212" cy="467963"/>
            </a:xfrm>
            <a:prstGeom prst="rect">
              <a:avLst/>
            </a:prstGeom>
          </p:spPr>
        </p:pic>
      </p:grpSp>
      <p:sp>
        <p:nvSpPr>
          <p:cNvPr id="39" name="Text Placeholder 45"/>
          <p:cNvSpPr>
            <a:spLocks noGrp="1"/>
          </p:cNvSpPr>
          <p:nvPr>
            <p:ph type="body" sz="quarter" idx="14"/>
          </p:nvPr>
        </p:nvSpPr>
        <p:spPr bwMode="auto">
          <a:xfrm>
            <a:off x="3228920" y="3349887"/>
            <a:ext cx="2392362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0" name="Text Placeholder 45"/>
          <p:cNvSpPr>
            <a:spLocks noGrp="1"/>
          </p:cNvSpPr>
          <p:nvPr>
            <p:ph type="body" sz="quarter" idx="15"/>
          </p:nvPr>
        </p:nvSpPr>
        <p:spPr bwMode="auto">
          <a:xfrm>
            <a:off x="3228920" y="4240622"/>
            <a:ext cx="2392362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262626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1" name="Text Placeholder 45"/>
          <p:cNvSpPr>
            <a:spLocks noGrp="1"/>
          </p:cNvSpPr>
          <p:nvPr>
            <p:ph type="body" sz="quarter" idx="16"/>
          </p:nvPr>
        </p:nvSpPr>
        <p:spPr bwMode="auto">
          <a:xfrm>
            <a:off x="6067418" y="3344126"/>
            <a:ext cx="2392362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2" name="Text Placeholder 45"/>
          <p:cNvSpPr>
            <a:spLocks noGrp="1"/>
          </p:cNvSpPr>
          <p:nvPr>
            <p:ph type="body" sz="quarter" idx="17"/>
          </p:nvPr>
        </p:nvSpPr>
        <p:spPr bwMode="auto">
          <a:xfrm>
            <a:off x="6067418" y="4234861"/>
            <a:ext cx="2392362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262626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3" name="Text Placeholder 45"/>
          <p:cNvSpPr>
            <a:spLocks noGrp="1"/>
          </p:cNvSpPr>
          <p:nvPr>
            <p:ph type="body" sz="quarter" idx="18"/>
          </p:nvPr>
        </p:nvSpPr>
        <p:spPr bwMode="auto">
          <a:xfrm>
            <a:off x="8884736" y="3344126"/>
            <a:ext cx="2392362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4" name="Text Placeholder 45"/>
          <p:cNvSpPr>
            <a:spLocks noGrp="1"/>
          </p:cNvSpPr>
          <p:nvPr>
            <p:ph type="body" sz="quarter" idx="19"/>
          </p:nvPr>
        </p:nvSpPr>
        <p:spPr bwMode="auto">
          <a:xfrm>
            <a:off x="8884736" y="4234861"/>
            <a:ext cx="2392362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262626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344124"/>
            <a:ext cx="9280520" cy="13255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10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79616" y="441326"/>
            <a:ext cx="968621" cy="317108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10"/>
          </p:nvPr>
        </p:nvSpPr>
        <p:spPr bwMode="auto">
          <a:xfrm>
            <a:off x="390422" y="1006905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344124"/>
            <a:ext cx="9280520" cy="13255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10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79616" y="441326"/>
            <a:ext cx="968621" cy="317108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10"/>
          </p:nvPr>
        </p:nvSpPr>
        <p:spPr bwMode="auto">
          <a:xfrm>
            <a:off x="390422" y="1006905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 bwMode="auto">
          <a:xfrm>
            <a:off x="6743700" y="2594524"/>
            <a:ext cx="3836988" cy="633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text styles</a:t>
            </a:r>
            <a:endParaRPr/>
          </a:p>
          <a:p>
            <a:pPr lvl="0">
              <a:defRPr/>
            </a:pPr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 bwMode="auto">
          <a:xfrm>
            <a:off x="6743700" y="3519361"/>
            <a:ext cx="3836988" cy="633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 i="0">
                <a:solidFill>
                  <a:srgbClr val="7F7F7F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342404"/>
            <a:ext cx="9466500" cy="13255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3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79616" y="441326"/>
            <a:ext cx="968621" cy="3171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34340" y="3814025"/>
            <a:ext cx="8631798" cy="2059833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3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271587" y="1479711"/>
            <a:ext cx="1377418" cy="45094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3_Title Slide">
    <p:bg>
      <p:bgPr shadeToTitle="0">
        <a:solidFill>
          <a:schemeClr val="tx1">
            <a:lumMod val="85000"/>
            <a:lumOff val="1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 bwMode="auto">
          <a:xfrm>
            <a:off x="0" y="2867186"/>
            <a:ext cx="12192000" cy="3990814"/>
          </a:xfrm>
          <a:prstGeom prst="round2SameRect">
            <a:avLst>
              <a:gd name="adj1" fmla="val 12366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3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271587" y="1479711"/>
            <a:ext cx="1377418" cy="450941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134340" y="3814025"/>
            <a:ext cx="8631798" cy="2059833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4_Title Slide">
    <p:bg>
      <p:bgPr shadeToTitle="0">
        <a:solidFill>
          <a:schemeClr val="tx1">
            <a:lumMod val="85000"/>
            <a:lumOff val="1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 bwMode="auto">
          <a:xfrm>
            <a:off x="0" y="2867186"/>
            <a:ext cx="12192000" cy="3990814"/>
          </a:xfrm>
          <a:prstGeom prst="round2SameRect">
            <a:avLst>
              <a:gd name="adj1" fmla="val 12366"/>
              <a:gd name="adj2" fmla="val 0"/>
            </a:avLst>
          </a:prstGeom>
          <a:solidFill>
            <a:srgbClr val="EE20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3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271587" y="1479711"/>
            <a:ext cx="1377418" cy="450941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134340" y="3814025"/>
            <a:ext cx="8631798" cy="2059833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bg1"/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8_Title Slide">
    <p:bg>
      <p:bgPr shadeToTitle="0">
        <a:solidFill>
          <a:srgbClr val="EF1F7C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 bwMode="auto">
          <a:xfrm>
            <a:off x="0" y="2867186"/>
            <a:ext cx="12192000" cy="3990814"/>
          </a:xfrm>
          <a:prstGeom prst="round2SameRect">
            <a:avLst>
              <a:gd name="adj1" fmla="val 12366"/>
              <a:gd name="adj2" fmla="val 0"/>
            </a:avLst>
          </a:prstGeom>
          <a:solidFill>
            <a:srgbClr val="26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3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>
            <a:biLevel thresh="25000"/>
          </a:blip>
          <a:stretch/>
        </p:blipFill>
        <p:spPr bwMode="auto">
          <a:xfrm>
            <a:off x="1271587" y="1479711"/>
            <a:ext cx="1377418" cy="450941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134340" y="3814025"/>
            <a:ext cx="8631798" cy="2059833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bg1"/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9_Title Slide">
    <p:bg>
      <p:bgPr shadeToTitle="0">
        <a:solidFill>
          <a:srgbClr val="26262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271587" y="978269"/>
            <a:ext cx="1377418" cy="450941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1134340" y="3814025"/>
            <a:ext cx="8631798" cy="2059833"/>
          </a:xfrm>
          <a:prstGeom prst="rect">
            <a:avLst/>
          </a:prstGeom>
        </p:spPr>
        <p:txBody>
          <a:bodyPr/>
          <a:lstStyle>
            <a:lvl1pPr>
              <a:defRPr sz="7200" b="1" i="0">
                <a:solidFill>
                  <a:schemeClr val="bg1"/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668215"/>
            <a:ext cx="9280520" cy="13255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9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68041" y="441326"/>
            <a:ext cx="968621" cy="317108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390422" y="377879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1600" b="1" i="0">
                <a:solidFill>
                  <a:srgbClr val="EF1F7C"/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668215"/>
            <a:ext cx="5035577" cy="13255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9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68041" y="441326"/>
            <a:ext cx="968621" cy="317108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390422" y="377879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1600" b="1" i="0">
                <a:solidFill>
                  <a:srgbClr val="EF1F7C"/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 bwMode="auto">
          <a:xfrm>
            <a:off x="390422" y="2477211"/>
            <a:ext cx="3836988" cy="633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text styles</a:t>
            </a:r>
            <a:endParaRPr/>
          </a:p>
          <a:p>
            <a:pPr lvl="0">
              <a:defRPr/>
            </a:pPr>
            <a:endParaRPr lang="en-US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/>
          </p:nvPr>
        </p:nvSpPr>
        <p:spPr bwMode="auto">
          <a:xfrm>
            <a:off x="390422" y="3402048"/>
            <a:ext cx="3836988" cy="633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 i="0">
                <a:solidFill>
                  <a:srgbClr val="7F7F7F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7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668215"/>
            <a:ext cx="5035577" cy="13255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9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68041" y="441326"/>
            <a:ext cx="968621" cy="317108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390422" y="377879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1600" b="1" i="0">
                <a:solidFill>
                  <a:srgbClr val="EF1F7C"/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 bwMode="auto">
          <a:xfrm>
            <a:off x="390422" y="2477211"/>
            <a:ext cx="3836988" cy="633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text styles</a:t>
            </a:r>
            <a:endParaRPr/>
          </a:p>
          <a:p>
            <a:pPr lvl="0">
              <a:defRPr/>
            </a:pPr>
            <a:endParaRPr 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 bwMode="auto">
          <a:xfrm>
            <a:off x="390422" y="3402048"/>
            <a:ext cx="3836988" cy="6338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0" i="0">
                <a:solidFill>
                  <a:srgbClr val="7F7F7F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79426" y="2438661"/>
            <a:ext cx="3560560" cy="1856515"/>
          </a:xfrm>
          <a:prstGeom prst="roundRect">
            <a:avLst>
              <a:gd name="adj" fmla="val 17369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668215"/>
            <a:ext cx="9280520" cy="13255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9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68041" y="441326"/>
            <a:ext cx="968621" cy="317108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390422" y="377879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1600" b="1" i="0">
                <a:solidFill>
                  <a:srgbClr val="EF1F7C"/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4315720" y="2438661"/>
            <a:ext cx="3560560" cy="1856515"/>
          </a:xfrm>
          <a:prstGeom prst="roundRect">
            <a:avLst>
              <a:gd name="adj" fmla="val 17369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8152014" y="2438661"/>
            <a:ext cx="3560560" cy="1856515"/>
          </a:xfrm>
          <a:prstGeom prst="roundRect">
            <a:avLst>
              <a:gd name="adj" fmla="val 17369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4" name="Rounded Rectangle 13"/>
          <p:cNvSpPr/>
          <p:nvPr userDrawn="1"/>
        </p:nvSpPr>
        <p:spPr bwMode="auto">
          <a:xfrm>
            <a:off x="479426" y="4578164"/>
            <a:ext cx="11233148" cy="1856515"/>
          </a:xfrm>
          <a:prstGeom prst="roundRect">
            <a:avLst>
              <a:gd name="adj" fmla="val 17369"/>
            </a:avLst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 bwMode="auto">
          <a:xfrm flipV="1">
            <a:off x="3746375" y="4955459"/>
            <a:ext cx="0" cy="1160583"/>
          </a:xfrm>
          <a:prstGeom prst="line">
            <a:avLst/>
          </a:prstGeom>
          <a:solidFill>
            <a:srgbClr val="FFFFFF">
              <a:alpha val="34118"/>
            </a:srgbClr>
          </a:soli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 bwMode="auto">
          <a:xfrm>
            <a:off x="914942" y="3454394"/>
            <a:ext cx="2301333" cy="580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3" name="Text Placeholder 2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914942" y="2788111"/>
            <a:ext cx="2301333" cy="580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latin typeface="TT Hoves Pro Trial"/>
              </a:defRPr>
            </a:lvl1pPr>
          </a:lstStyle>
          <a:p>
            <a:pPr lvl="0">
              <a:defRPr/>
            </a:pPr>
            <a:r>
              <a:rPr lang="en-GB"/>
              <a:t>XXX</a:t>
            </a:r>
            <a:endParaRPr lang="en-US"/>
          </a:p>
        </p:txBody>
      </p:sp>
      <p:sp>
        <p:nvSpPr>
          <p:cNvPr id="44" name="Text Placeholder 22"/>
          <p:cNvSpPr>
            <a:spLocks noGrp="1"/>
          </p:cNvSpPr>
          <p:nvPr>
            <p:ph type="body" sz="quarter" idx="12"/>
          </p:nvPr>
        </p:nvSpPr>
        <p:spPr bwMode="auto">
          <a:xfrm>
            <a:off x="4749962" y="3454394"/>
            <a:ext cx="2301333" cy="580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5" name="Text Placeholder 2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49962" y="2788111"/>
            <a:ext cx="2301333" cy="580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XXX</a:t>
            </a:r>
            <a:endParaRPr/>
          </a:p>
        </p:txBody>
      </p:sp>
      <p:sp>
        <p:nvSpPr>
          <p:cNvPr id="47" name="Text Placeholder 22"/>
          <p:cNvSpPr>
            <a:spLocks noGrp="1"/>
          </p:cNvSpPr>
          <p:nvPr>
            <p:ph type="body" sz="quarter" idx="14"/>
          </p:nvPr>
        </p:nvSpPr>
        <p:spPr bwMode="auto">
          <a:xfrm>
            <a:off x="8625926" y="3430215"/>
            <a:ext cx="2301333" cy="580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8" name="Text Placeholder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625926" y="2763932"/>
            <a:ext cx="2301333" cy="580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XXX</a:t>
            </a:r>
            <a:endParaRPr/>
          </a:p>
        </p:txBody>
      </p:sp>
      <p:sp>
        <p:nvSpPr>
          <p:cNvPr id="49" name="Text Placeholder 2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962233" y="5204690"/>
            <a:ext cx="2301333" cy="580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XXX</a:t>
            </a:r>
            <a:endParaRPr/>
          </a:p>
        </p:txBody>
      </p:sp>
      <p:sp>
        <p:nvSpPr>
          <p:cNvPr id="50" name="Text Placeholder 22"/>
          <p:cNvSpPr>
            <a:spLocks noGrp="1"/>
          </p:cNvSpPr>
          <p:nvPr>
            <p:ph type="body" sz="quarter" idx="17"/>
          </p:nvPr>
        </p:nvSpPr>
        <p:spPr bwMode="auto">
          <a:xfrm>
            <a:off x="4322659" y="5199447"/>
            <a:ext cx="6604591" cy="580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sz="quarter" idx="10"/>
          </p:nvPr>
        </p:nvSpPr>
        <p:spPr bwMode="auto">
          <a:xfrm>
            <a:off x="384201" y="2475230"/>
            <a:ext cx="2200378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solidFill>
                  <a:srgbClr val="EF1F7C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668215"/>
            <a:ext cx="9280520" cy="13255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9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68041" y="441326"/>
            <a:ext cx="968621" cy="317108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390422" y="377879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1600" b="1" i="0">
                <a:solidFill>
                  <a:srgbClr val="EF1F7C"/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" name="Title 1"/>
          <p:cNvSpPr txBox="1"/>
          <p:nvPr userDrawn="1"/>
        </p:nvSpPr>
        <p:spPr bwMode="auto">
          <a:xfrm>
            <a:off x="373330" y="1500485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01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3" name="Title 1"/>
          <p:cNvSpPr txBox="1"/>
          <p:nvPr userDrawn="1"/>
        </p:nvSpPr>
        <p:spPr bwMode="auto">
          <a:xfrm>
            <a:off x="3155431" y="1500485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02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4" name="Title 1"/>
          <p:cNvSpPr txBox="1"/>
          <p:nvPr userDrawn="1"/>
        </p:nvSpPr>
        <p:spPr bwMode="auto">
          <a:xfrm>
            <a:off x="6028996" y="1500485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03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5" name="Title 1"/>
          <p:cNvSpPr txBox="1"/>
          <p:nvPr userDrawn="1"/>
        </p:nvSpPr>
        <p:spPr bwMode="auto">
          <a:xfrm>
            <a:off x="8887570" y="1500485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04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6" name="Title 1"/>
          <p:cNvSpPr txBox="1"/>
          <p:nvPr userDrawn="1"/>
        </p:nvSpPr>
        <p:spPr bwMode="auto">
          <a:xfrm>
            <a:off x="373330" y="4257005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05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7" name="Title 1"/>
          <p:cNvSpPr txBox="1"/>
          <p:nvPr userDrawn="1"/>
        </p:nvSpPr>
        <p:spPr bwMode="auto">
          <a:xfrm>
            <a:off x="3155431" y="4257005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06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10" name="Title 1"/>
          <p:cNvSpPr txBox="1"/>
          <p:nvPr userDrawn="1"/>
        </p:nvSpPr>
        <p:spPr bwMode="auto">
          <a:xfrm>
            <a:off x="6028996" y="4257005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07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cxnSp>
        <p:nvCxnSpPr>
          <p:cNvPr id="11" name="Straight Connector 10"/>
          <p:cNvCxnSpPr>
            <a:cxnSpLocks/>
            <a:endCxn id="29" idx="0"/>
          </p:cNvCxnSpPr>
          <p:nvPr userDrawn="1"/>
        </p:nvCxnSpPr>
        <p:spPr bwMode="auto">
          <a:xfrm flipV="1">
            <a:off x="849803" y="2219982"/>
            <a:ext cx="10512257" cy="922"/>
          </a:xfrm>
          <a:prstGeom prst="line">
            <a:avLst/>
          </a:prstGeom>
          <a:noFill/>
          <a:ln>
            <a:solidFill>
              <a:srgbClr val="D8D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/>
          <p:cNvCxnSpPr>
            <a:cxnSpLocks/>
            <a:stCxn id="33" idx="0"/>
            <a:endCxn id="20" idx="6"/>
          </p:cNvCxnSpPr>
          <p:nvPr userDrawn="1"/>
        </p:nvCxnSpPr>
        <p:spPr bwMode="auto">
          <a:xfrm flipV="1">
            <a:off x="598437" y="4131673"/>
            <a:ext cx="5883108" cy="2699"/>
          </a:xfrm>
          <a:prstGeom prst="line">
            <a:avLst/>
          </a:prstGeom>
          <a:noFill/>
          <a:ln>
            <a:solidFill>
              <a:srgbClr val="D8D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Oval 13"/>
          <p:cNvSpPr/>
          <p:nvPr userDrawn="1"/>
        </p:nvSpPr>
        <p:spPr bwMode="auto">
          <a:xfrm>
            <a:off x="734414" y="2165006"/>
            <a:ext cx="115389" cy="11538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5" name="Oval 14"/>
          <p:cNvSpPr/>
          <p:nvPr userDrawn="1"/>
        </p:nvSpPr>
        <p:spPr bwMode="auto">
          <a:xfrm>
            <a:off x="3550285" y="2165006"/>
            <a:ext cx="115389" cy="11538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6" name="Oval 15"/>
          <p:cNvSpPr/>
          <p:nvPr userDrawn="1"/>
        </p:nvSpPr>
        <p:spPr bwMode="auto">
          <a:xfrm>
            <a:off x="734414" y="4073978"/>
            <a:ext cx="115389" cy="11538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7" name="Oval 16"/>
          <p:cNvSpPr/>
          <p:nvPr userDrawn="1"/>
        </p:nvSpPr>
        <p:spPr bwMode="auto">
          <a:xfrm>
            <a:off x="6366156" y="2165006"/>
            <a:ext cx="115389" cy="11538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8" name="Oval 17"/>
          <p:cNvSpPr/>
          <p:nvPr userDrawn="1"/>
        </p:nvSpPr>
        <p:spPr bwMode="auto">
          <a:xfrm>
            <a:off x="9256246" y="2165006"/>
            <a:ext cx="115389" cy="11538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9" name="Oval 18"/>
          <p:cNvSpPr/>
          <p:nvPr userDrawn="1"/>
        </p:nvSpPr>
        <p:spPr bwMode="auto">
          <a:xfrm>
            <a:off x="3550285" y="4073978"/>
            <a:ext cx="115389" cy="11538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0" name="Oval 19"/>
          <p:cNvSpPr/>
          <p:nvPr userDrawn="1"/>
        </p:nvSpPr>
        <p:spPr bwMode="auto">
          <a:xfrm>
            <a:off x="6366156" y="4073978"/>
            <a:ext cx="115389" cy="115389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cxnSp>
        <p:nvCxnSpPr>
          <p:cNvPr id="28" name="Straight Connector 27"/>
          <p:cNvCxnSpPr>
            <a:cxnSpLocks/>
            <a:endCxn id="30" idx="2"/>
          </p:cNvCxnSpPr>
          <p:nvPr userDrawn="1"/>
        </p:nvCxnSpPr>
        <p:spPr bwMode="auto">
          <a:xfrm>
            <a:off x="598437" y="3909282"/>
            <a:ext cx="10763623" cy="0"/>
          </a:xfrm>
          <a:prstGeom prst="line">
            <a:avLst/>
          </a:prstGeom>
          <a:noFill/>
          <a:ln>
            <a:solidFill>
              <a:srgbClr val="D8D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Arc 28"/>
          <p:cNvSpPr/>
          <p:nvPr userDrawn="1"/>
        </p:nvSpPr>
        <p:spPr bwMode="auto">
          <a:xfrm>
            <a:off x="11011546" y="2219982"/>
            <a:ext cx="701029" cy="701029"/>
          </a:xfrm>
          <a:prstGeom prst="arc">
            <a:avLst>
              <a:gd name="adj1" fmla="val 16200000"/>
              <a:gd name="adj2" fmla="val 0"/>
            </a:avLst>
          </a:prstGeom>
          <a:noFill/>
          <a:ln>
            <a:solidFill>
              <a:srgbClr val="D8D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0" name="Arc 29"/>
          <p:cNvSpPr/>
          <p:nvPr userDrawn="1"/>
        </p:nvSpPr>
        <p:spPr bwMode="auto">
          <a:xfrm rot="5400000">
            <a:off x="11011546" y="3208253"/>
            <a:ext cx="701029" cy="701029"/>
          </a:xfrm>
          <a:prstGeom prst="arc">
            <a:avLst>
              <a:gd name="adj1" fmla="val 16200000"/>
              <a:gd name="adj2" fmla="val 0"/>
            </a:avLst>
          </a:prstGeom>
          <a:noFill/>
          <a:ln>
            <a:solidFill>
              <a:srgbClr val="D8D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cxnSp>
        <p:nvCxnSpPr>
          <p:cNvPr id="31" name="Straight Connector 30"/>
          <p:cNvCxnSpPr>
            <a:cxnSpLocks/>
            <a:stCxn id="29" idx="2"/>
            <a:endCxn id="30" idx="0"/>
          </p:cNvCxnSpPr>
          <p:nvPr userDrawn="1"/>
        </p:nvCxnSpPr>
        <p:spPr bwMode="auto">
          <a:xfrm>
            <a:off x="11712575" y="2570497"/>
            <a:ext cx="0" cy="988270"/>
          </a:xfrm>
          <a:prstGeom prst="line">
            <a:avLst/>
          </a:prstGeom>
          <a:noFill/>
          <a:ln>
            <a:solidFill>
              <a:srgbClr val="D8D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Arc 31"/>
          <p:cNvSpPr/>
          <p:nvPr userDrawn="1"/>
        </p:nvSpPr>
        <p:spPr bwMode="auto">
          <a:xfrm rot="16199999">
            <a:off x="485892" y="3909282"/>
            <a:ext cx="225090" cy="225090"/>
          </a:xfrm>
          <a:prstGeom prst="arc">
            <a:avLst>
              <a:gd name="adj1" fmla="val 16200000"/>
              <a:gd name="adj2" fmla="val 0"/>
            </a:avLst>
          </a:prstGeom>
          <a:noFill/>
          <a:ln>
            <a:solidFill>
              <a:srgbClr val="D8D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3" name="Arc 32"/>
          <p:cNvSpPr/>
          <p:nvPr userDrawn="1"/>
        </p:nvSpPr>
        <p:spPr bwMode="auto">
          <a:xfrm rot="10800000">
            <a:off x="485892" y="3909282"/>
            <a:ext cx="225090" cy="225090"/>
          </a:xfrm>
          <a:prstGeom prst="arc">
            <a:avLst>
              <a:gd name="adj1" fmla="val 16200000"/>
              <a:gd name="adj2" fmla="val 0"/>
            </a:avLst>
          </a:prstGeom>
          <a:noFill/>
          <a:ln>
            <a:solidFill>
              <a:srgbClr val="D8D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6" name="Text Placeholder 34"/>
          <p:cNvSpPr>
            <a:spLocks noGrp="1"/>
          </p:cNvSpPr>
          <p:nvPr>
            <p:ph type="body" sz="quarter" idx="11"/>
          </p:nvPr>
        </p:nvSpPr>
        <p:spPr bwMode="auto">
          <a:xfrm>
            <a:off x="384201" y="2981424"/>
            <a:ext cx="2220247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62626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1" name="Text Placeholder 34"/>
          <p:cNvSpPr>
            <a:spLocks noGrp="1"/>
          </p:cNvSpPr>
          <p:nvPr>
            <p:ph type="body" sz="quarter" idx="12"/>
          </p:nvPr>
        </p:nvSpPr>
        <p:spPr bwMode="auto">
          <a:xfrm>
            <a:off x="3140760" y="2475230"/>
            <a:ext cx="2200378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solidFill>
                  <a:srgbClr val="EF1F7C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2" name="Text Placeholder 34"/>
          <p:cNvSpPr>
            <a:spLocks noGrp="1"/>
          </p:cNvSpPr>
          <p:nvPr>
            <p:ph type="body" sz="quarter" idx="13"/>
          </p:nvPr>
        </p:nvSpPr>
        <p:spPr bwMode="auto">
          <a:xfrm>
            <a:off x="3140760" y="2981424"/>
            <a:ext cx="2220247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62626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3" name="Text Placeholder 34"/>
          <p:cNvSpPr>
            <a:spLocks noGrp="1"/>
          </p:cNvSpPr>
          <p:nvPr>
            <p:ph type="body" sz="quarter" idx="14"/>
          </p:nvPr>
        </p:nvSpPr>
        <p:spPr bwMode="auto">
          <a:xfrm>
            <a:off x="6019979" y="2475230"/>
            <a:ext cx="2200378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solidFill>
                  <a:srgbClr val="EF1F7C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4" name="Text Placeholder 34"/>
          <p:cNvSpPr>
            <a:spLocks noGrp="1"/>
          </p:cNvSpPr>
          <p:nvPr>
            <p:ph type="body" sz="quarter" idx="15"/>
          </p:nvPr>
        </p:nvSpPr>
        <p:spPr bwMode="auto">
          <a:xfrm>
            <a:off x="6019979" y="2981424"/>
            <a:ext cx="2220247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62626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5" name="Text Placeholder 34"/>
          <p:cNvSpPr>
            <a:spLocks noGrp="1"/>
          </p:cNvSpPr>
          <p:nvPr>
            <p:ph type="body" sz="quarter" idx="16"/>
          </p:nvPr>
        </p:nvSpPr>
        <p:spPr bwMode="auto">
          <a:xfrm>
            <a:off x="8899198" y="2475230"/>
            <a:ext cx="2200378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solidFill>
                  <a:srgbClr val="EF1F7C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6" name="Text Placeholder 34"/>
          <p:cNvSpPr>
            <a:spLocks noGrp="1"/>
          </p:cNvSpPr>
          <p:nvPr>
            <p:ph type="body" sz="quarter" idx="17"/>
          </p:nvPr>
        </p:nvSpPr>
        <p:spPr bwMode="auto">
          <a:xfrm>
            <a:off x="8899198" y="2981424"/>
            <a:ext cx="2220247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62626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7" name="Text Placeholder 34"/>
          <p:cNvSpPr>
            <a:spLocks noGrp="1"/>
          </p:cNvSpPr>
          <p:nvPr>
            <p:ph type="body" sz="quarter" idx="18"/>
          </p:nvPr>
        </p:nvSpPr>
        <p:spPr bwMode="auto">
          <a:xfrm>
            <a:off x="393218" y="4983449"/>
            <a:ext cx="2200378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solidFill>
                  <a:srgbClr val="EF1F7C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8" name="Text Placeholder 34"/>
          <p:cNvSpPr>
            <a:spLocks noGrp="1"/>
          </p:cNvSpPr>
          <p:nvPr>
            <p:ph type="body" sz="quarter" idx="19"/>
          </p:nvPr>
        </p:nvSpPr>
        <p:spPr bwMode="auto">
          <a:xfrm>
            <a:off x="393218" y="5489643"/>
            <a:ext cx="2220247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62626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9" name="Text Placeholder 34"/>
          <p:cNvSpPr>
            <a:spLocks noGrp="1"/>
          </p:cNvSpPr>
          <p:nvPr>
            <p:ph type="body" sz="quarter" idx="20"/>
          </p:nvPr>
        </p:nvSpPr>
        <p:spPr bwMode="auto">
          <a:xfrm>
            <a:off x="3149777" y="4983449"/>
            <a:ext cx="2200378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solidFill>
                  <a:srgbClr val="EF1F7C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0" name="Text Placeholder 34"/>
          <p:cNvSpPr>
            <a:spLocks noGrp="1"/>
          </p:cNvSpPr>
          <p:nvPr>
            <p:ph type="body" sz="quarter" idx="21"/>
          </p:nvPr>
        </p:nvSpPr>
        <p:spPr bwMode="auto">
          <a:xfrm>
            <a:off x="3149777" y="5489643"/>
            <a:ext cx="2220247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62626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1" name="Text Placeholder 34"/>
          <p:cNvSpPr>
            <a:spLocks noGrp="1"/>
          </p:cNvSpPr>
          <p:nvPr>
            <p:ph type="body" sz="quarter" idx="22"/>
          </p:nvPr>
        </p:nvSpPr>
        <p:spPr bwMode="auto">
          <a:xfrm>
            <a:off x="6028996" y="4983449"/>
            <a:ext cx="2200378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>
                <a:solidFill>
                  <a:srgbClr val="EF1F7C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2" name="Text Placeholder 34"/>
          <p:cNvSpPr>
            <a:spLocks noGrp="1"/>
          </p:cNvSpPr>
          <p:nvPr>
            <p:ph type="body" sz="quarter" idx="23"/>
          </p:nvPr>
        </p:nvSpPr>
        <p:spPr bwMode="auto">
          <a:xfrm>
            <a:off x="6028996" y="5489643"/>
            <a:ext cx="2220247" cy="543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62626"/>
                </a:solidFill>
                <a:latin typeface="TT Hoves Pro T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0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79426" y="1990028"/>
            <a:ext cx="3560560" cy="1900872"/>
          </a:xfrm>
          <a:prstGeom prst="roundRect">
            <a:avLst>
              <a:gd name="adj" fmla="val 1229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0" name="Rounded Rectangle 39"/>
          <p:cNvSpPr/>
          <p:nvPr userDrawn="1"/>
        </p:nvSpPr>
        <p:spPr bwMode="auto">
          <a:xfrm>
            <a:off x="8146440" y="1990028"/>
            <a:ext cx="3560560" cy="1900872"/>
          </a:xfrm>
          <a:prstGeom prst="roundRect">
            <a:avLst>
              <a:gd name="adj" fmla="val 1229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7" name="Rounded Rectangle 36"/>
          <p:cNvSpPr/>
          <p:nvPr userDrawn="1"/>
        </p:nvSpPr>
        <p:spPr bwMode="auto">
          <a:xfrm>
            <a:off x="4312933" y="1990028"/>
            <a:ext cx="3560560" cy="1900872"/>
          </a:xfrm>
          <a:prstGeom prst="roundRect">
            <a:avLst>
              <a:gd name="adj" fmla="val 1229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668215"/>
            <a:ext cx="9280520" cy="13255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9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68041" y="441326"/>
            <a:ext cx="968621" cy="317108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390422" y="377879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1600" b="1" i="0">
                <a:solidFill>
                  <a:srgbClr val="EF1F7C"/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grpSp>
        <p:nvGrpSpPr>
          <p:cNvPr id="21" name="Group 20"/>
          <p:cNvGrpSpPr/>
          <p:nvPr userDrawn="1"/>
        </p:nvGrpSpPr>
        <p:grpSpPr bwMode="auto">
          <a:xfrm>
            <a:off x="492037" y="3981177"/>
            <a:ext cx="3547947" cy="115389"/>
            <a:chOff x="492037" y="3615417"/>
            <a:chExt cx="3547947" cy="115389"/>
          </a:xfrm>
        </p:grpSpPr>
        <p:cxnSp>
          <p:nvCxnSpPr>
            <p:cNvPr id="22" name="Google Shape;506;p30"/>
            <p:cNvCxnSpPr>
              <a:cxnSpLocks/>
            </p:cNvCxnSpPr>
            <p:nvPr/>
          </p:nvCxnSpPr>
          <p:spPr bwMode="auto">
            <a:xfrm>
              <a:off x="492037" y="3673112"/>
              <a:ext cx="1553027" cy="0"/>
            </a:xfrm>
            <a:prstGeom prst="straightConnector1">
              <a:avLst/>
            </a:prstGeom>
            <a:noFill/>
            <a:ln w="38100" cap="rnd" cmpd="sng">
              <a:solidFill>
                <a:srgbClr val="EF1F7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506;p30"/>
            <p:cNvCxnSpPr>
              <a:cxnSpLocks/>
            </p:cNvCxnSpPr>
            <p:nvPr/>
          </p:nvCxnSpPr>
          <p:spPr bwMode="auto">
            <a:xfrm>
              <a:off x="2032452" y="3673112"/>
              <a:ext cx="2007532" cy="0"/>
            </a:xfrm>
            <a:prstGeom prst="straightConnector1">
              <a:avLst/>
            </a:prstGeom>
            <a:noFill/>
            <a:ln w="38100" cap="rnd" cmpd="sng">
              <a:solidFill>
                <a:srgbClr val="7F7F7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Oval 23"/>
            <p:cNvSpPr/>
            <p:nvPr/>
          </p:nvSpPr>
          <p:spPr bwMode="auto">
            <a:xfrm>
              <a:off x="1974757" y="3615417"/>
              <a:ext cx="115389" cy="115389"/>
            </a:xfrm>
            <a:prstGeom prst="ellipse">
              <a:avLst/>
            </a:prstGeom>
            <a:solidFill>
              <a:srgbClr val="EF1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25" name="Group 24"/>
          <p:cNvGrpSpPr/>
          <p:nvPr userDrawn="1"/>
        </p:nvGrpSpPr>
        <p:grpSpPr bwMode="auto">
          <a:xfrm>
            <a:off x="4322023" y="3981177"/>
            <a:ext cx="3547947" cy="115389"/>
            <a:chOff x="492037" y="3615417"/>
            <a:chExt cx="3547947" cy="115389"/>
          </a:xfrm>
        </p:grpSpPr>
        <p:cxnSp>
          <p:nvCxnSpPr>
            <p:cNvPr id="26" name="Google Shape;506;p30"/>
            <p:cNvCxnSpPr>
              <a:cxnSpLocks/>
            </p:cNvCxnSpPr>
            <p:nvPr/>
          </p:nvCxnSpPr>
          <p:spPr bwMode="auto">
            <a:xfrm>
              <a:off x="492037" y="3673112"/>
              <a:ext cx="1553027" cy="0"/>
            </a:xfrm>
            <a:prstGeom prst="straightConnector1">
              <a:avLst/>
            </a:prstGeom>
            <a:noFill/>
            <a:ln w="38100" cap="rnd" cmpd="sng">
              <a:solidFill>
                <a:srgbClr val="EF1F7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506;p30"/>
            <p:cNvCxnSpPr>
              <a:cxnSpLocks/>
            </p:cNvCxnSpPr>
            <p:nvPr/>
          </p:nvCxnSpPr>
          <p:spPr bwMode="auto">
            <a:xfrm>
              <a:off x="2032452" y="3673112"/>
              <a:ext cx="2007532" cy="0"/>
            </a:xfrm>
            <a:prstGeom prst="straightConnector1">
              <a:avLst/>
            </a:prstGeom>
            <a:noFill/>
            <a:ln w="38100" cap="rnd" cmpd="sng">
              <a:solidFill>
                <a:srgbClr val="7F7F7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" name="Oval 27"/>
            <p:cNvSpPr/>
            <p:nvPr/>
          </p:nvSpPr>
          <p:spPr bwMode="auto">
            <a:xfrm>
              <a:off x="1974757" y="3615417"/>
              <a:ext cx="115389" cy="115389"/>
            </a:xfrm>
            <a:prstGeom prst="ellipse">
              <a:avLst/>
            </a:prstGeom>
            <a:solidFill>
              <a:srgbClr val="EF1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29" name="Group 28"/>
          <p:cNvGrpSpPr/>
          <p:nvPr userDrawn="1"/>
        </p:nvGrpSpPr>
        <p:grpSpPr bwMode="auto">
          <a:xfrm>
            <a:off x="8165247" y="3981177"/>
            <a:ext cx="3547947" cy="115389"/>
            <a:chOff x="492037" y="3615417"/>
            <a:chExt cx="3547947" cy="115389"/>
          </a:xfrm>
        </p:grpSpPr>
        <p:cxnSp>
          <p:nvCxnSpPr>
            <p:cNvPr id="30" name="Google Shape;506;p30"/>
            <p:cNvCxnSpPr>
              <a:cxnSpLocks/>
            </p:cNvCxnSpPr>
            <p:nvPr/>
          </p:nvCxnSpPr>
          <p:spPr bwMode="auto">
            <a:xfrm>
              <a:off x="492037" y="3673112"/>
              <a:ext cx="1553027" cy="0"/>
            </a:xfrm>
            <a:prstGeom prst="straightConnector1">
              <a:avLst/>
            </a:prstGeom>
            <a:noFill/>
            <a:ln w="38100" cap="rnd" cmpd="sng">
              <a:solidFill>
                <a:srgbClr val="EF1F7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506;p30"/>
            <p:cNvCxnSpPr>
              <a:cxnSpLocks/>
            </p:cNvCxnSpPr>
            <p:nvPr/>
          </p:nvCxnSpPr>
          <p:spPr bwMode="auto">
            <a:xfrm>
              <a:off x="2032452" y="3673112"/>
              <a:ext cx="2007532" cy="0"/>
            </a:xfrm>
            <a:prstGeom prst="straightConnector1">
              <a:avLst/>
            </a:prstGeom>
            <a:noFill/>
            <a:ln w="38100" cap="rnd" cmpd="sng">
              <a:solidFill>
                <a:srgbClr val="7F7F7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" name="Oval 31"/>
            <p:cNvSpPr/>
            <p:nvPr/>
          </p:nvSpPr>
          <p:spPr bwMode="auto">
            <a:xfrm>
              <a:off x="1974757" y="3615417"/>
              <a:ext cx="115389" cy="115389"/>
            </a:xfrm>
            <a:prstGeom prst="ellipse">
              <a:avLst/>
            </a:prstGeom>
            <a:solidFill>
              <a:srgbClr val="EF1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 bwMode="auto">
          <a:xfrm>
            <a:off x="479426" y="4556126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1"/>
          </p:nvPr>
        </p:nvSpPr>
        <p:spPr bwMode="auto">
          <a:xfrm>
            <a:off x="4322023" y="4556126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8" name="Text Placeholder 45"/>
          <p:cNvSpPr>
            <a:spLocks noGrp="1"/>
          </p:cNvSpPr>
          <p:nvPr>
            <p:ph type="body" sz="quarter" idx="12"/>
          </p:nvPr>
        </p:nvSpPr>
        <p:spPr bwMode="auto">
          <a:xfrm>
            <a:off x="8146440" y="4556126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3"/>
          </p:nvPr>
        </p:nvSpPr>
        <p:spPr bwMode="auto">
          <a:xfrm>
            <a:off x="474918" y="5580992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262626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0" name="Text Placeholder 45"/>
          <p:cNvSpPr>
            <a:spLocks noGrp="1"/>
          </p:cNvSpPr>
          <p:nvPr>
            <p:ph type="body" sz="quarter" idx="14"/>
          </p:nvPr>
        </p:nvSpPr>
        <p:spPr bwMode="auto">
          <a:xfrm>
            <a:off x="4317515" y="5580992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262626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1" name="Text Placeholder 45"/>
          <p:cNvSpPr>
            <a:spLocks noGrp="1"/>
          </p:cNvSpPr>
          <p:nvPr>
            <p:ph type="body" sz="quarter" idx="15"/>
          </p:nvPr>
        </p:nvSpPr>
        <p:spPr bwMode="auto">
          <a:xfrm>
            <a:off x="8141932" y="5580992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262626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45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128284" y="3929604"/>
            <a:ext cx="3329780" cy="2260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>
                <a:solidFill>
                  <a:srgbClr val="262626"/>
                </a:solidFill>
                <a:latin typeface="TT Hoves Pro Trial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endParaRPr/>
          </a:p>
        </p:txBody>
      </p:sp>
      <p:sp>
        <p:nvSpPr>
          <p:cNvPr id="6" name="Text Placeholder 45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310679" y="3929604"/>
            <a:ext cx="3329780" cy="2260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>
                <a:solidFill>
                  <a:srgbClr val="262626"/>
                </a:solidFill>
                <a:latin typeface="TT Hoves Pro Trial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668215"/>
            <a:ext cx="9280520" cy="1325563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9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68041" y="441326"/>
            <a:ext cx="968621" cy="317108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390422" y="377879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1600" b="1" i="0">
                <a:solidFill>
                  <a:srgbClr val="EF1F7C"/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 bwMode="auto">
          <a:xfrm>
            <a:off x="479426" y="3382415"/>
            <a:ext cx="3329780" cy="54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1"/>
          </p:nvPr>
        </p:nvSpPr>
        <p:spPr bwMode="auto">
          <a:xfrm>
            <a:off x="4310679" y="3382415"/>
            <a:ext cx="3329780" cy="54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8" name="Text Placeholder 45"/>
          <p:cNvSpPr>
            <a:spLocks noGrp="1"/>
          </p:cNvSpPr>
          <p:nvPr>
            <p:ph type="body" sz="quarter" idx="12"/>
          </p:nvPr>
        </p:nvSpPr>
        <p:spPr bwMode="auto">
          <a:xfrm>
            <a:off x="8128284" y="3382415"/>
            <a:ext cx="3329780" cy="54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86262" y="3929604"/>
            <a:ext cx="3329780" cy="2260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>
                <a:solidFill>
                  <a:srgbClr val="262626"/>
                </a:solidFill>
                <a:latin typeface="TT Hoves Pro Trial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</p:txBody>
      </p:sp>
      <p:sp>
        <p:nvSpPr>
          <p:cNvPr id="3" name="Title 1"/>
          <p:cNvSpPr txBox="1"/>
          <p:nvPr userDrawn="1"/>
        </p:nvSpPr>
        <p:spPr bwMode="auto">
          <a:xfrm>
            <a:off x="373330" y="2519193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01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4" name="Title 1"/>
          <p:cNvSpPr txBox="1"/>
          <p:nvPr userDrawn="1"/>
        </p:nvSpPr>
        <p:spPr bwMode="auto">
          <a:xfrm>
            <a:off x="4276592" y="2519193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02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5" name="Title 1"/>
          <p:cNvSpPr txBox="1"/>
          <p:nvPr userDrawn="1"/>
        </p:nvSpPr>
        <p:spPr bwMode="auto">
          <a:xfrm>
            <a:off x="8128284" y="2518842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03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4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45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128284" y="3069790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>
                <a:solidFill>
                  <a:srgbClr val="262626"/>
                </a:solidFill>
                <a:latin typeface="TT Hoves Pro Trial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</p:txBody>
      </p:sp>
      <p:sp>
        <p:nvSpPr>
          <p:cNvPr id="6" name="Text Placeholder 45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310679" y="3069790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>
                <a:solidFill>
                  <a:srgbClr val="262626"/>
                </a:solidFill>
                <a:latin typeface="TT Hoves Pro Trial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373330" y="668217"/>
            <a:ext cx="9280520" cy="7856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9" name="Picture 2" descr="https://vbi.ru/bitrix/templates/vbi/img/logo_vbi_2.png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0768041" y="441326"/>
            <a:ext cx="968621" cy="317108"/>
          </a:xfrm>
          <a:prstGeom prst="rect">
            <a:avLst/>
          </a:prstGeom>
          <a:noFill/>
        </p:spPr>
      </p:pic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390422" y="377879"/>
            <a:ext cx="3932237" cy="339572"/>
          </a:xfrm>
          <a:prstGeom prst="rect">
            <a:avLst/>
          </a:prstGeo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buNone/>
              <a:defRPr lang="en-US" sz="1600" b="1" i="0">
                <a:solidFill>
                  <a:srgbClr val="EF1F7C"/>
                </a:solidFill>
                <a:latin typeface="TT Hoves Pro Trial"/>
                <a:ea typeface="+mj-ea"/>
                <a:cs typeface="+mj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 bwMode="auto">
          <a:xfrm>
            <a:off x="479426" y="2522601"/>
            <a:ext cx="3329780" cy="54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1"/>
          </p:nvPr>
        </p:nvSpPr>
        <p:spPr bwMode="auto">
          <a:xfrm>
            <a:off x="4310679" y="2522601"/>
            <a:ext cx="3329780" cy="54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8" name="Text Placeholder 45"/>
          <p:cNvSpPr>
            <a:spLocks noGrp="1"/>
          </p:cNvSpPr>
          <p:nvPr>
            <p:ph type="body" sz="quarter" idx="12"/>
          </p:nvPr>
        </p:nvSpPr>
        <p:spPr bwMode="auto">
          <a:xfrm>
            <a:off x="8128284" y="2522601"/>
            <a:ext cx="3329780" cy="54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86262" y="3069790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>
                <a:solidFill>
                  <a:srgbClr val="262626"/>
                </a:solidFill>
                <a:latin typeface="TT Hoves Pro Trial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</p:txBody>
      </p:sp>
      <p:sp>
        <p:nvSpPr>
          <p:cNvPr id="3" name="Title 1"/>
          <p:cNvSpPr txBox="1"/>
          <p:nvPr userDrawn="1"/>
        </p:nvSpPr>
        <p:spPr bwMode="auto">
          <a:xfrm>
            <a:off x="373330" y="1659379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01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4" name="Title 1"/>
          <p:cNvSpPr txBox="1"/>
          <p:nvPr userDrawn="1"/>
        </p:nvSpPr>
        <p:spPr bwMode="auto">
          <a:xfrm>
            <a:off x="4276592" y="1659379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02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5" name="Title 1"/>
          <p:cNvSpPr txBox="1"/>
          <p:nvPr userDrawn="1"/>
        </p:nvSpPr>
        <p:spPr bwMode="auto">
          <a:xfrm>
            <a:off x="8128284" y="1659028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03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2" name="Text Placeholder 45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8128284" y="5602325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>
                <a:solidFill>
                  <a:srgbClr val="262626"/>
                </a:solidFill>
                <a:latin typeface="TT Hoves Pro Trial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</p:txBody>
      </p:sp>
      <p:sp>
        <p:nvSpPr>
          <p:cNvPr id="10" name="Text Placeholder 45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310679" y="5602325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>
                <a:solidFill>
                  <a:srgbClr val="262626"/>
                </a:solidFill>
                <a:latin typeface="TT Hoves Pro Trial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</p:txBody>
      </p:sp>
      <p:sp>
        <p:nvSpPr>
          <p:cNvPr id="11" name="Text Placeholder 45"/>
          <p:cNvSpPr>
            <a:spLocks noGrp="1"/>
          </p:cNvSpPr>
          <p:nvPr>
            <p:ph type="body" sz="quarter" idx="20"/>
          </p:nvPr>
        </p:nvSpPr>
        <p:spPr bwMode="auto">
          <a:xfrm>
            <a:off x="479426" y="5055136"/>
            <a:ext cx="3329780" cy="54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" name="Text Placeholder 45"/>
          <p:cNvSpPr>
            <a:spLocks noGrp="1"/>
          </p:cNvSpPr>
          <p:nvPr>
            <p:ph type="body" sz="quarter" idx="21"/>
          </p:nvPr>
        </p:nvSpPr>
        <p:spPr bwMode="auto">
          <a:xfrm>
            <a:off x="4310679" y="5055136"/>
            <a:ext cx="3329780" cy="54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4" name="Text Placeholder 45"/>
          <p:cNvSpPr>
            <a:spLocks noGrp="1"/>
          </p:cNvSpPr>
          <p:nvPr>
            <p:ph type="body" sz="quarter" idx="22"/>
          </p:nvPr>
        </p:nvSpPr>
        <p:spPr bwMode="auto">
          <a:xfrm>
            <a:off x="8128284" y="5055136"/>
            <a:ext cx="3329780" cy="547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rgbClr val="EF1F7C"/>
                </a:solidFill>
                <a:latin typeface="TT Hoves Pro T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" name="Text Placeholder 45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6262" y="5602325"/>
            <a:ext cx="3329780" cy="835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>
                <a:solidFill>
                  <a:srgbClr val="262626"/>
                </a:solidFill>
                <a:latin typeface="TT Hoves Pro Trial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r>
              <a:rPr lang="ru-RU"/>
              <a:t> </a:t>
            </a:r>
            <a:r>
              <a:rPr lang="en-US"/>
              <a:t>Click to edit Master text styles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en-US"/>
          </a:p>
        </p:txBody>
      </p:sp>
      <p:sp>
        <p:nvSpPr>
          <p:cNvPr id="16" name="Title 1"/>
          <p:cNvSpPr txBox="1"/>
          <p:nvPr userDrawn="1"/>
        </p:nvSpPr>
        <p:spPr bwMode="auto">
          <a:xfrm>
            <a:off x="373330" y="4191914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04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17" name="Title 1"/>
          <p:cNvSpPr txBox="1"/>
          <p:nvPr userDrawn="1"/>
        </p:nvSpPr>
        <p:spPr bwMode="auto">
          <a:xfrm>
            <a:off x="4276592" y="4191914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05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  <p:sp>
        <p:nvSpPr>
          <p:cNvPr id="18" name="Title 1"/>
          <p:cNvSpPr txBox="1"/>
          <p:nvPr userDrawn="1"/>
        </p:nvSpPr>
        <p:spPr bwMode="auto">
          <a:xfrm>
            <a:off x="8128284" y="4191563"/>
            <a:ext cx="1052514" cy="67403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solidFill>
                  <a:srgbClr val="7F7F7F">
                    <a:alpha val="20000"/>
                  </a:srgbClr>
                </a:solidFill>
              </a:rPr>
              <a:t>06</a:t>
            </a:r>
            <a:endParaRPr>
              <a:solidFill>
                <a:srgbClr val="7F7F7F">
                  <a:alpha val="2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2.xml" 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3.xml" 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4.xml" /><Relationship Id="rId4" Type="http://schemas.openxmlformats.org/officeDocument/2006/relationships/chart" Target="../charts/chart5.xml" /><Relationship Id="rId5" Type="http://schemas.openxmlformats.org/officeDocument/2006/relationships/chart" Target="../charts/chart6.xml" /><Relationship Id="rId6" Type="http://schemas.openxmlformats.org/officeDocument/2006/relationships/chart" Target="../charts/chart7.xml" 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8.xml" 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chart" Target="../charts/chart1.xml" 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0" t="0" r="0" b="249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10920412" y="-9113921"/>
            <a:ext cx="12192000" cy="6847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968373" y="832693"/>
            <a:ext cx="7339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>
                <a:solidFill>
                  <a:schemeClr val="bg1"/>
                </a:solidFill>
                <a:latin typeface="TT Hoves Pro Trial"/>
              </a:rPr>
              <a:t>Особенности продвижения ушедшего бренда через параллельный импорт </a:t>
            </a:r>
            <a:endParaRPr/>
          </a:p>
        </p:txBody>
      </p:sp>
      <p:pic>
        <p:nvPicPr>
          <p:cNvPr id="4" name="Picture 2" descr="https://vbi.ru/bitrix/templates/vbi/img/logo_vbi_2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360827" y="1752989"/>
            <a:ext cx="836673" cy="273911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945620" y="1052826"/>
            <a:ext cx="2278006" cy="38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3" y="350164"/>
            <a:ext cx="10086939" cy="592811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ru-RU" sz="3600">
                <a:solidFill>
                  <a:schemeClr val="bg1"/>
                </a:solidFill>
              </a:rPr>
              <a:t>Отсутствие знания о моделях 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405413" y="1077647"/>
            <a:ext cx="7444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u="none" strike="noStrike">
                <a:solidFill>
                  <a:schemeClr val="bg1"/>
                </a:solidFill>
                <a:latin typeface="TT Hoves Pro Trial"/>
              </a:rPr>
              <a:t>Информация собиралась по крупицам от партнеров из Китая</a:t>
            </a:r>
            <a:endParaRPr lang="ru-RU" u="none" strike="noStrike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8" name="Title 1"/>
          <p:cNvSpPr txBox="1"/>
          <p:nvPr/>
        </p:nvSpPr>
        <p:spPr bwMode="auto">
          <a:xfrm rot="19911029">
            <a:off x="1763160" y="3192066"/>
            <a:ext cx="786078" cy="592811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sz="360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/>
          <p:nvPr/>
        </p:nvSpPr>
        <p:spPr bwMode="auto">
          <a:xfrm rot="19911029">
            <a:off x="7734469" y="2984246"/>
            <a:ext cx="786078" cy="592811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sz="360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/>
          <p:nvPr/>
        </p:nvSpPr>
        <p:spPr bwMode="auto">
          <a:xfrm rot="957523">
            <a:off x="8279653" y="2721219"/>
            <a:ext cx="786078" cy="592811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sz="360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69812" y="1581651"/>
            <a:ext cx="8249027" cy="5105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3" y="350164"/>
            <a:ext cx="10086939" cy="59281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Продвижение. Расширение воронки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405413" y="1020592"/>
            <a:ext cx="7232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  <a:latin typeface="TT Hoves Pro Trial"/>
              </a:rPr>
              <a:t>Изначально 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дилер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 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работал только на нижних этапах воронки. </a:t>
            </a:r>
            <a:br>
              <a:rPr lang="ru-RU">
                <a:solidFill>
                  <a:schemeClr val="bg1"/>
                </a:solidFill>
                <a:latin typeface="TT Hoves Pro Trial"/>
              </a:rPr>
            </a:br>
            <a:r>
              <a:rPr lang="en-US">
                <a:solidFill>
                  <a:schemeClr val="bg1"/>
                </a:solidFill>
                <a:latin typeface="TT Hoves Pro Trial"/>
              </a:rPr>
              <a:t>Brandformance</a:t>
            </a:r>
            <a:r>
              <a:rPr lang="en-US">
                <a:solidFill>
                  <a:schemeClr val="bg1"/>
                </a:solidFill>
                <a:latin typeface="TT Hoves Pro Trial"/>
              </a:rPr>
              <a:t> 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подход добавили в размещение.</a:t>
            </a:r>
            <a:endParaRPr lang="ru-RU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748913" y="1919108"/>
            <a:ext cx="16335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TT Hoves Pro Trial"/>
              </a:rPr>
              <a:t>Рекламные каналы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5698202" y="2505079"/>
            <a:ext cx="7250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TT Hoves Pro Trial"/>
              </a:rPr>
              <a:t>Радио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6385829" y="2505079"/>
            <a:ext cx="13475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>
                <a:solidFill>
                  <a:schemeClr val="bg1"/>
                </a:solidFill>
                <a:latin typeface="TT Hoves Pro Trial"/>
              </a:rPr>
              <a:t>СМИ, пресса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7613588" y="2505079"/>
            <a:ext cx="22643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>
                <a:solidFill>
                  <a:schemeClr val="bg1"/>
                </a:solidFill>
                <a:latin typeface="TT Hoves Pro Trial"/>
              </a:rPr>
              <a:t>Блогеры. Лидеры мнения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5698202" y="3375564"/>
            <a:ext cx="2630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>
                <a:solidFill>
                  <a:schemeClr val="bg1"/>
                </a:solidFill>
                <a:latin typeface="TT Hoves Pro Trial"/>
              </a:rPr>
              <a:t>Собственный обзоры на </a:t>
            </a:r>
            <a:r>
              <a:rPr lang="en-US" sz="1100" b="1">
                <a:solidFill>
                  <a:schemeClr val="bg1"/>
                </a:solidFill>
                <a:latin typeface="TT Hoves Pro Trial"/>
              </a:rPr>
              <a:t>YT </a:t>
            </a:r>
            <a:r>
              <a:rPr lang="ru-RU" sz="1100" b="1">
                <a:solidFill>
                  <a:schemeClr val="bg1"/>
                </a:solidFill>
                <a:latin typeface="TT Hoves Pro Trial"/>
              </a:rPr>
              <a:t>канале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8420436" y="3367870"/>
            <a:ext cx="1492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TT Hoves Pro Trial"/>
              </a:rPr>
              <a:t>Статьи</a:t>
            </a:r>
            <a:r>
              <a:rPr lang="ru-RU" sz="1200" b="1">
                <a:solidFill>
                  <a:schemeClr val="bg1"/>
                </a:solidFill>
                <a:latin typeface="TT Hoves Pro Trial"/>
              </a:rPr>
              <a:t> на </a:t>
            </a:r>
            <a:r>
              <a:rPr lang="ru-RU" sz="1100" b="1">
                <a:solidFill>
                  <a:schemeClr val="bg1"/>
                </a:solidFill>
                <a:latin typeface="TT Hoves Pro Trial"/>
              </a:rPr>
              <a:t>Я.Дзене</a:t>
            </a:r>
            <a:endParaRPr sz="12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0010437" y="3367870"/>
            <a:ext cx="22003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TT Hoves Pro Trial"/>
              </a:rPr>
              <a:t>Посев</a:t>
            </a:r>
            <a:r>
              <a:rPr lang="ru-RU" sz="1200" b="1">
                <a:solidFill>
                  <a:schemeClr val="bg1"/>
                </a:solidFill>
                <a:latin typeface="TT Hoves Pro Trial"/>
              </a:rPr>
              <a:t> в соц. </a:t>
            </a:r>
            <a:r>
              <a:rPr lang="ru-RU" sz="1100" b="1">
                <a:solidFill>
                  <a:schemeClr val="bg1"/>
                </a:solidFill>
                <a:latin typeface="TT Hoves Pro Trial"/>
              </a:rPr>
              <a:t>сетях</a:t>
            </a:r>
            <a:endParaRPr sz="12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698202" y="4236838"/>
            <a:ext cx="2258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>
                <a:solidFill>
                  <a:schemeClr val="bg1"/>
                </a:solidFill>
                <a:latin typeface="TT Hoves Pro Trial"/>
              </a:rPr>
              <a:t>Новые посадочные страницы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8033244" y="4236838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>
                <a:solidFill>
                  <a:schemeClr val="bg1"/>
                </a:solidFill>
                <a:latin typeface="TT Hoves Pro Trial"/>
              </a:rPr>
              <a:t>Медийка</a:t>
            </a:r>
            <a:endParaRPr lang="ru-RU" sz="11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6639807" y="5086873"/>
            <a:ext cx="18998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bg1">
                    <a:alpha val="44894"/>
                  </a:schemeClr>
                </a:solidFill>
                <a:latin typeface="TT Hoves Pro Trial"/>
              </a:rPr>
              <a:t>Таргетированная реклама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8745777" y="5084311"/>
            <a:ext cx="1005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bg1">
                    <a:alpha val="44894"/>
                  </a:schemeClr>
                </a:solidFill>
                <a:latin typeface="TT Hoves Pro Trial"/>
              </a:rPr>
              <a:t>Гео сервисы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5698202" y="5906123"/>
            <a:ext cx="20104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>
                <a:solidFill>
                  <a:schemeClr val="bg1"/>
                </a:solidFill>
                <a:latin typeface="TT Hoves Pro Trial"/>
              </a:rPr>
              <a:t>Новая гарантия от дилера</a:t>
            </a:r>
            <a:endParaRPr/>
          </a:p>
        </p:txBody>
      </p:sp>
      <p:grpSp>
        <p:nvGrpSpPr>
          <p:cNvPr id="35" name="Group 34"/>
          <p:cNvGrpSpPr/>
          <p:nvPr/>
        </p:nvGrpSpPr>
        <p:grpSpPr bwMode="auto">
          <a:xfrm>
            <a:off x="498137" y="2340733"/>
            <a:ext cx="4853674" cy="3924797"/>
            <a:chOff x="508001" y="1993882"/>
            <a:chExt cx="4853674" cy="3924797"/>
          </a:xfrm>
        </p:grpSpPr>
        <p:sp>
          <p:nvSpPr>
            <p:cNvPr id="26" name="Параллелограмм 33"/>
            <p:cNvSpPr/>
            <p:nvPr/>
          </p:nvSpPr>
          <p:spPr bwMode="auto">
            <a:xfrm>
              <a:off x="2045618" y="4949429"/>
              <a:ext cx="2249544" cy="380198"/>
            </a:xfrm>
            <a:prstGeom prst="parallelogram">
              <a:avLst>
                <a:gd name="adj" fmla="val 258925"/>
              </a:avLst>
            </a:prstGeom>
            <a:solidFill>
              <a:srgbClr val="3F434F">
                <a:alpha val="85000"/>
              </a:srgbClr>
            </a:solidFill>
            <a:ln>
              <a:noFill/>
            </a:ln>
            <a:effectLst>
              <a:reflection endPos="65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Параллелограмм 33"/>
            <p:cNvSpPr/>
            <p:nvPr/>
          </p:nvSpPr>
          <p:spPr bwMode="auto">
            <a:xfrm>
              <a:off x="1622515" y="4210328"/>
              <a:ext cx="2907803" cy="380198"/>
            </a:xfrm>
            <a:prstGeom prst="parallelogram">
              <a:avLst>
                <a:gd name="adj" fmla="val 258925"/>
              </a:avLst>
            </a:prstGeom>
            <a:solidFill>
              <a:srgbClr val="3F434F">
                <a:alpha val="85000"/>
              </a:srgbClr>
            </a:solidFill>
            <a:ln>
              <a:noFill/>
            </a:ln>
            <a:effectLst>
              <a:reflection endPos="65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" name="Параллелограмм 5"/>
            <p:cNvSpPr/>
            <p:nvPr/>
          </p:nvSpPr>
          <p:spPr bwMode="auto">
            <a:xfrm>
              <a:off x="1269371" y="3363503"/>
              <a:ext cx="3614091" cy="380198"/>
            </a:xfrm>
            <a:prstGeom prst="parallelogram">
              <a:avLst>
                <a:gd name="adj" fmla="val 307656"/>
              </a:avLst>
            </a:prstGeom>
            <a:solidFill>
              <a:srgbClr val="3F434F">
                <a:alpha val="85000"/>
              </a:srgbClr>
            </a:solidFill>
            <a:ln>
              <a:noFill/>
            </a:ln>
            <a:effectLst>
              <a:reflection endPos="65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араллелограмм 4"/>
            <p:cNvSpPr/>
            <p:nvPr/>
          </p:nvSpPr>
          <p:spPr bwMode="auto">
            <a:xfrm>
              <a:off x="995197" y="2505683"/>
              <a:ext cx="4162440" cy="357973"/>
            </a:xfrm>
            <a:prstGeom prst="parallelogram">
              <a:avLst>
                <a:gd name="adj" fmla="val 342044"/>
              </a:avLst>
            </a:prstGeom>
            <a:solidFill>
              <a:srgbClr val="3F434F">
                <a:alpha val="84912"/>
              </a:srgbClr>
            </a:solidFill>
            <a:ln>
              <a:noFill/>
            </a:ln>
            <a:effectLst>
              <a:reflection endPos="65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Скругленный прямоугольник 1"/>
            <p:cNvSpPr/>
            <p:nvPr/>
          </p:nvSpPr>
          <p:spPr bwMode="auto">
            <a:xfrm>
              <a:off x="508001" y="1993882"/>
              <a:ext cx="4853674" cy="606886"/>
            </a:xfrm>
            <a:prstGeom prst="roundRect">
              <a:avLst>
                <a:gd name="adj" fmla="val 346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400">
                  <a:solidFill>
                    <a:schemeClr val="tx1"/>
                  </a:solidFill>
                  <a:latin typeface="TT Hoves Pro Trial"/>
                </a:rPr>
                <a:t>Осведомлённость</a:t>
              </a:r>
              <a:endParaRPr lang="ru-RU" sz="2000">
                <a:solidFill>
                  <a:schemeClr val="tx1"/>
                </a:solidFill>
                <a:latin typeface="TT Hoves Pro Trial"/>
              </a:endParaRPr>
            </a:p>
          </p:txBody>
        </p:sp>
        <p:sp>
          <p:nvSpPr>
            <p:cNvPr id="31" name="Скругленный прямоугольник 26"/>
            <p:cNvSpPr/>
            <p:nvPr/>
          </p:nvSpPr>
          <p:spPr bwMode="auto">
            <a:xfrm>
              <a:off x="853619" y="2823360"/>
              <a:ext cx="4162440" cy="606886"/>
            </a:xfrm>
            <a:prstGeom prst="roundRect">
              <a:avLst>
                <a:gd name="adj" fmla="val 34650"/>
              </a:avLst>
            </a:prstGeom>
            <a:solidFill>
              <a:srgbClr val="5CC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400">
                  <a:solidFill>
                    <a:schemeClr val="tx1"/>
                  </a:solidFill>
                  <a:latin typeface="TT Hoves Pro Trial"/>
                </a:rPr>
                <a:t>Интерес</a:t>
              </a:r>
              <a:endParaRPr lang="ru-RU" sz="2000">
                <a:solidFill>
                  <a:schemeClr val="tx1"/>
                </a:solidFill>
                <a:latin typeface="TT Hoves Pro Trial"/>
              </a:endParaRPr>
            </a:p>
          </p:txBody>
        </p:sp>
        <p:sp>
          <p:nvSpPr>
            <p:cNvPr id="32" name="Скругленный прямоугольник 29"/>
            <p:cNvSpPr/>
            <p:nvPr/>
          </p:nvSpPr>
          <p:spPr bwMode="auto">
            <a:xfrm>
              <a:off x="1219072" y="3652838"/>
              <a:ext cx="3431532" cy="606886"/>
            </a:xfrm>
            <a:prstGeom prst="roundRect">
              <a:avLst>
                <a:gd name="adj" fmla="val 34650"/>
              </a:avLst>
            </a:prstGeom>
            <a:solidFill>
              <a:srgbClr val="EF1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400">
                  <a:solidFill>
                    <a:schemeClr val="bg1"/>
                  </a:solidFill>
                  <a:latin typeface="TT Hoves Pro Trial"/>
                </a:rPr>
                <a:t>Желание</a:t>
              </a:r>
              <a:endParaRPr lang="ru-RU" sz="2000">
                <a:solidFill>
                  <a:schemeClr val="bg1"/>
                </a:solidFill>
                <a:latin typeface="TT Hoves Pro Trial"/>
              </a:endParaRPr>
            </a:p>
          </p:txBody>
        </p:sp>
        <p:sp>
          <p:nvSpPr>
            <p:cNvPr id="33" name="Скругленный прямоугольник 31"/>
            <p:cNvSpPr/>
            <p:nvPr/>
          </p:nvSpPr>
          <p:spPr bwMode="auto">
            <a:xfrm>
              <a:off x="1574514" y="4482315"/>
              <a:ext cx="2720650" cy="606886"/>
            </a:xfrm>
            <a:prstGeom prst="roundRect">
              <a:avLst>
                <a:gd name="adj" fmla="val 34650"/>
              </a:avLst>
            </a:prstGeom>
            <a:solidFill>
              <a:srgbClr val="210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400">
                  <a:solidFill>
                    <a:schemeClr val="bg1"/>
                  </a:solidFill>
                  <a:latin typeface="TT Hoves Pro Trial"/>
                </a:rPr>
                <a:t>Покупка</a:t>
              </a:r>
              <a:endParaRPr lang="ru-RU" sz="2000">
                <a:solidFill>
                  <a:schemeClr val="bg1"/>
                </a:solidFill>
                <a:latin typeface="TT Hoves Pro Trial"/>
              </a:endParaRPr>
            </a:p>
          </p:txBody>
        </p:sp>
        <p:sp>
          <p:nvSpPr>
            <p:cNvPr id="34" name="Скругленный прямоугольник 31"/>
            <p:cNvSpPr/>
            <p:nvPr/>
          </p:nvSpPr>
          <p:spPr bwMode="auto">
            <a:xfrm>
              <a:off x="1916285" y="5311793"/>
              <a:ext cx="2037105" cy="606886"/>
            </a:xfrm>
            <a:prstGeom prst="roundRect">
              <a:avLst>
                <a:gd name="adj" fmla="val 34650"/>
              </a:avLst>
            </a:prstGeom>
            <a:solidFill>
              <a:srgbClr val="FEB1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400">
                  <a:solidFill>
                    <a:schemeClr val="tx1"/>
                  </a:solidFill>
                  <a:latin typeface="TT Hoves Pro Trial"/>
                </a:rPr>
                <a:t>Лояльность</a:t>
              </a:r>
              <a:endParaRPr lang="ru-RU" sz="2000">
                <a:solidFill>
                  <a:schemeClr val="tx1"/>
                </a:solidFill>
                <a:latin typeface="TT Hoves Pro Trial"/>
              </a:endParaRPr>
            </a:p>
          </p:txBody>
        </p:sp>
      </p:grpSp>
      <p:cxnSp>
        <p:nvCxnSpPr>
          <p:cNvPr id="42" name="Straight Connector 36"/>
          <p:cNvCxnSpPr>
            <a:cxnSpLocks/>
          </p:cNvCxnSpPr>
          <p:nvPr/>
        </p:nvCxnSpPr>
        <p:spPr bwMode="auto">
          <a:xfrm>
            <a:off x="5748913" y="3059978"/>
            <a:ext cx="5963662" cy="0"/>
          </a:xfrm>
          <a:prstGeom prst="line">
            <a:avLst/>
          </a:prstGeom>
          <a:noFill/>
          <a:ln>
            <a:solidFill>
              <a:schemeClr val="bg1">
                <a:alpha val="21000"/>
              </a:schemeClr>
            </a:solidFill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Straight Connector 44"/>
          <p:cNvCxnSpPr>
            <a:cxnSpLocks/>
          </p:cNvCxnSpPr>
          <p:nvPr/>
        </p:nvCxnSpPr>
        <p:spPr bwMode="auto">
          <a:xfrm>
            <a:off x="5748913" y="3950116"/>
            <a:ext cx="5963662" cy="0"/>
          </a:xfrm>
          <a:prstGeom prst="line">
            <a:avLst/>
          </a:prstGeom>
          <a:noFill/>
          <a:ln>
            <a:solidFill>
              <a:schemeClr val="bg1">
                <a:alpha val="21000"/>
              </a:schemeClr>
            </a:solidFill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Straight Connector 45"/>
          <p:cNvCxnSpPr>
            <a:cxnSpLocks/>
          </p:cNvCxnSpPr>
          <p:nvPr/>
        </p:nvCxnSpPr>
        <p:spPr bwMode="auto">
          <a:xfrm>
            <a:off x="5748913" y="4785169"/>
            <a:ext cx="5963662" cy="0"/>
          </a:xfrm>
          <a:prstGeom prst="line">
            <a:avLst/>
          </a:prstGeom>
          <a:noFill/>
          <a:ln>
            <a:solidFill>
              <a:schemeClr val="bg1">
                <a:alpha val="21000"/>
              </a:schemeClr>
            </a:solidFill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46"/>
          <p:cNvCxnSpPr>
            <a:cxnSpLocks/>
          </p:cNvCxnSpPr>
          <p:nvPr/>
        </p:nvCxnSpPr>
        <p:spPr bwMode="auto">
          <a:xfrm>
            <a:off x="5748913" y="5620222"/>
            <a:ext cx="5963662" cy="0"/>
          </a:xfrm>
          <a:prstGeom prst="line">
            <a:avLst/>
          </a:prstGeom>
          <a:noFill/>
          <a:ln>
            <a:solidFill>
              <a:schemeClr val="bg1">
                <a:alpha val="21000"/>
              </a:schemeClr>
            </a:solidFill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Прямоугольник 2"/>
          <p:cNvSpPr/>
          <p:nvPr/>
        </p:nvSpPr>
        <p:spPr bwMode="auto">
          <a:xfrm>
            <a:off x="9424998" y="4182977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bg1">
                    <a:alpha val="44894"/>
                  </a:schemeClr>
                </a:solidFill>
                <a:latin typeface="TT Hoves Pro Trial"/>
              </a:rPr>
              <a:t>Контекстная</a:t>
            </a:r>
            <a:r>
              <a:rPr lang="ru-RU">
                <a:solidFill>
                  <a:schemeClr val="bg1">
                    <a:alpha val="44894"/>
                  </a:schemeClr>
                </a:solidFill>
                <a:latin typeface="TT Hoves Pro Trial"/>
              </a:rPr>
              <a:t> </a:t>
            </a:r>
            <a:r>
              <a:rPr lang="ru-RU" sz="1100">
                <a:solidFill>
                  <a:schemeClr val="bg1">
                    <a:alpha val="44894"/>
                  </a:schemeClr>
                </a:solidFill>
                <a:latin typeface="TT Hoves Pro Trial"/>
              </a:rPr>
              <a:t>реклама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5748913" y="5070709"/>
            <a:ext cx="6848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TT Hoves Pro Trial"/>
              </a:rPr>
              <a:t>Лидген</a:t>
            </a:r>
            <a:endParaRPr lang="ru-RU" sz="11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9922324" y="5018029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bg1">
                    <a:alpha val="44894"/>
                  </a:schemeClr>
                </a:solidFill>
                <a:latin typeface="TT Hoves Pro Trial"/>
              </a:rPr>
              <a:t>Смс</a:t>
            </a:r>
            <a:r>
              <a:rPr lang="ru-RU">
                <a:solidFill>
                  <a:schemeClr val="bg1">
                    <a:alpha val="44894"/>
                  </a:schemeClr>
                </a:solidFill>
                <a:latin typeface="TT Hoves Pro Trial"/>
              </a:rPr>
              <a:t> </a:t>
            </a:r>
            <a:r>
              <a:rPr lang="ru-RU" sz="1100">
                <a:solidFill>
                  <a:schemeClr val="bg1">
                    <a:alpha val="44894"/>
                  </a:schemeClr>
                </a:solidFill>
                <a:latin typeface="TT Hoves Pro Trial"/>
              </a:rPr>
              <a:t>рассылки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3" y="350164"/>
            <a:ext cx="10086939" cy="121262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Распределение бюджета </a:t>
            </a:r>
            <a:br>
              <a:rPr lang="ru-RU" sz="3600">
                <a:solidFill>
                  <a:schemeClr val="bg1"/>
                </a:solidFill>
              </a:rPr>
            </a:br>
            <a:r>
              <a:rPr lang="ru-RU" sz="3600">
                <a:solidFill>
                  <a:schemeClr val="bg1"/>
                </a:solidFill>
              </a:rPr>
              <a:t>на примере </a:t>
            </a:r>
            <a:r>
              <a:rPr lang="ru-RU" sz="3600">
                <a:solidFill>
                  <a:schemeClr val="bg1"/>
                </a:solidFill>
              </a:rPr>
              <a:t>одной модели</a:t>
            </a:r>
            <a:endParaRPr sz="360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xmlns:a="http://schemas.openxmlformats.org/drawingml/2006/main" noGrp="1"/>
          </p:cNvGraphicFramePr>
          <p:nvPr/>
        </p:nvGraphicFramePr>
        <p:xfrm>
          <a:off x="6117056" y="2794036"/>
          <a:ext cx="2413564" cy="333756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1300374"/>
                <a:gridCol w="1113190"/>
              </a:tblGrid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Контекст (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поиск+РСЯ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)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250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</a:t>
                      </a: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000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Классифайды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100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</a:t>
                      </a: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000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Таргет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 РК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100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</a:t>
                      </a: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000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CRM</a:t>
                      </a: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100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</a:t>
                      </a: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000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noFill/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xmlns:a="http://schemas.openxmlformats.org/drawingml/2006/main" noGrp="1"/>
          </p:cNvGraphicFramePr>
          <p:nvPr/>
        </p:nvGraphicFramePr>
        <p:xfrm>
          <a:off x="9299010" y="2791478"/>
          <a:ext cx="2413564" cy="333756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1206782"/>
                <a:gridCol w="1206782"/>
              </a:tblGrid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СМИ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470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</a:t>
                      </a: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000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МКБ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170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</a:t>
                      </a: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000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Телеграм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355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</a:t>
                      </a: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000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Блогеры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150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</a:t>
                      </a: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000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Радио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675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</a:t>
                      </a: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000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BTL</a:t>
                      </a: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200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</a:t>
                      </a:r>
                      <a:r>
                        <a:rPr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000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1"/>
          <p:cNvSpPr/>
          <p:nvPr/>
        </p:nvSpPr>
        <p:spPr bwMode="auto">
          <a:xfrm>
            <a:off x="6117056" y="1873692"/>
            <a:ext cx="2413564" cy="606886"/>
          </a:xfrm>
          <a:prstGeom prst="roundRect">
            <a:avLst>
              <a:gd name="adj" fmla="val 34650"/>
            </a:avLst>
          </a:prstGeom>
          <a:solidFill>
            <a:srgbClr val="5C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Performance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11" name="Скругленный прямоугольник 1"/>
          <p:cNvSpPr/>
          <p:nvPr/>
        </p:nvSpPr>
        <p:spPr bwMode="auto">
          <a:xfrm>
            <a:off x="9285570" y="1873692"/>
            <a:ext cx="2413564" cy="606886"/>
          </a:xfrm>
          <a:prstGeom prst="roundRect">
            <a:avLst>
              <a:gd name="adj" fmla="val 34650"/>
            </a:avLst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Brandformance</a:t>
            </a:r>
            <a:endParaRPr lang="en-US" sz="1400" b="1">
              <a:solidFill>
                <a:schemeClr val="bg1"/>
              </a:solidFill>
              <a:latin typeface="TT Hoves Pro Trial"/>
            </a:endParaRPr>
          </a:p>
        </p:txBody>
      </p:sp>
      <p:graphicFrame>
        <p:nvGraphicFramePr>
          <p:cNvPr id="12" name="Диаграмма 1"/>
          <p:cNvGraphicFramePr>
            <a:graphicFrameLocks xmlns:a="http://schemas.openxmlformats.org/drawingml/2006/main"/>
          </p:cNvGraphicFramePr>
          <p:nvPr/>
        </p:nvGraphicFramePr>
        <p:xfrm>
          <a:off x="609600" y="1873692"/>
          <a:ext cx="5213350" cy="4255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3" y="350164"/>
            <a:ext cx="10086939" cy="121262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Распределение бюджета </a:t>
            </a:r>
            <a:br>
              <a:rPr lang="ru-RU" sz="3600">
                <a:solidFill>
                  <a:schemeClr val="bg1"/>
                </a:solidFill>
              </a:rPr>
            </a:br>
            <a:r>
              <a:rPr lang="ru-RU" sz="3600">
                <a:solidFill>
                  <a:schemeClr val="bg1"/>
                </a:solidFill>
              </a:rPr>
              <a:t>на примере </a:t>
            </a:r>
            <a:r>
              <a:rPr lang="ru-RU" sz="3600">
                <a:solidFill>
                  <a:schemeClr val="bg1"/>
                </a:solidFill>
              </a:rPr>
              <a:t>одной модели</a:t>
            </a:r>
            <a:endParaRPr sz="360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xmlns:a="http://schemas.openxmlformats.org/drawingml/2006/main" noGrp="1"/>
          </p:cNvGraphicFramePr>
          <p:nvPr/>
        </p:nvGraphicFramePr>
        <p:xfrm>
          <a:off x="6117056" y="2794036"/>
          <a:ext cx="2413564" cy="333756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1300374"/>
                <a:gridCol w="1113190"/>
              </a:tblGrid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Контекст (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поиск+РСЯ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)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  <a:latin typeface="TT Hoves Pro Trial"/>
                        </a:rPr>
                        <a:t>10%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Классифайды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  <a:latin typeface="TT Hoves Pro Trial"/>
                        </a:rPr>
                        <a:t>4%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Таргет</a:t>
                      </a: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. РК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  <a:latin typeface="TT Hoves Pro Trial"/>
                        </a:rPr>
                        <a:t>4%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CRM</a:t>
                      </a: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  <a:latin typeface="TT Hoves Pro Trial"/>
                        </a:rPr>
                        <a:t>4%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noFill/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i="0">
                          <a:solidFill>
                            <a:schemeClr val="bg1"/>
                          </a:solidFill>
                          <a:latin typeface="TT Hoves Pro Trial"/>
                        </a:rPr>
                        <a:t>Итого</a:t>
                      </a:r>
                      <a:endParaRPr lang="en-US" sz="1200" b="1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i="0">
                          <a:solidFill>
                            <a:schemeClr val="bg1"/>
                          </a:solidFill>
                          <a:latin typeface="TT Hoves Pro Trial"/>
                        </a:rPr>
                        <a:t>22%</a:t>
                      </a:r>
                      <a:endParaRPr sz="1200" b="1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xmlns:a="http://schemas.openxmlformats.org/drawingml/2006/main" noGrp="1"/>
          </p:cNvGraphicFramePr>
          <p:nvPr/>
        </p:nvGraphicFramePr>
        <p:xfrm>
          <a:off x="9299010" y="2791478"/>
          <a:ext cx="2413564" cy="667512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1206782"/>
                <a:gridCol w="1206782"/>
              </a:tblGrid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СМИ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  <a:latin typeface="TT Hoves Pro Trial"/>
                        </a:rPr>
                        <a:t>18%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МКБ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  <a:latin typeface="TT Hoves Pro Trial"/>
                        </a:rPr>
                        <a:t>6%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Телеграм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  <a:latin typeface="TT Hoves Pro Trial"/>
                        </a:rPr>
                        <a:t>14%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Блогеры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  <a:latin typeface="TT Hoves Pro Trial"/>
                        </a:rPr>
                        <a:t>6%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Радио</a:t>
                      </a:r>
                      <a:endParaRPr lang="ru-RU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  <a:latin typeface="TT Hoves Pro Trial"/>
                        </a:rPr>
                        <a:t>26%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TT Hoves Pro Trial"/>
                        </a:rPr>
                        <a:t>BTL</a:t>
                      </a: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  <a:latin typeface="TT Hoves Pro Trial"/>
                        </a:rPr>
                        <a:t>8%</a:t>
                      </a: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i="0">
                          <a:solidFill>
                            <a:schemeClr val="bg1"/>
                          </a:solidFill>
                          <a:latin typeface="TT Hoves Pro Trial"/>
                        </a:rPr>
                        <a:t>Итого</a:t>
                      </a:r>
                      <a:endParaRPr lang="en-US" sz="1200" b="1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i="0">
                          <a:solidFill>
                            <a:schemeClr val="bg1"/>
                          </a:solidFill>
                          <a:latin typeface="TT Hoves Pro Trial"/>
                        </a:rPr>
                        <a:t>78%</a:t>
                      </a:r>
                      <a:endParaRPr sz="1200" b="1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50000"/>
                        </a:schemeClr>
                      </a:solidFill>
                    </a:lnB>
                  </a:tcPr>
                </a:tc>
              </a:tr>
              <a:tr h="556260"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1200" b="0" i="0">
                        <a:solidFill>
                          <a:schemeClr val="bg1"/>
                        </a:solidFill>
                        <a:latin typeface="TT Hoves Pro Trial"/>
                      </a:endParaRPr>
                    </a:p>
                  </a:txBody>
                  <a:tcPr marL="95250" marR="95250" marT="95250" marB="9525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solidFill>
                        <a:schemeClr val="bg1">
                          <a:lumMod val="50000"/>
                        </a:schemeClr>
                      </a:solidFill>
                    </a:lnT>
                    <a:lnB w="12700" algn="ctr"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1"/>
          <p:cNvSpPr/>
          <p:nvPr/>
        </p:nvSpPr>
        <p:spPr bwMode="auto">
          <a:xfrm>
            <a:off x="6117056" y="1873692"/>
            <a:ext cx="2413564" cy="606886"/>
          </a:xfrm>
          <a:prstGeom prst="roundRect">
            <a:avLst>
              <a:gd name="adj" fmla="val 34650"/>
            </a:avLst>
          </a:prstGeom>
          <a:solidFill>
            <a:srgbClr val="5C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Performance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11" name="Скругленный прямоугольник 1"/>
          <p:cNvSpPr/>
          <p:nvPr/>
        </p:nvSpPr>
        <p:spPr bwMode="auto">
          <a:xfrm>
            <a:off x="9285570" y="1873692"/>
            <a:ext cx="2413564" cy="606886"/>
          </a:xfrm>
          <a:prstGeom prst="roundRect">
            <a:avLst>
              <a:gd name="adj" fmla="val 34650"/>
            </a:avLst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Brandformance</a:t>
            </a:r>
            <a:endParaRPr lang="en-US" sz="1400" b="1">
              <a:solidFill>
                <a:schemeClr val="bg1"/>
              </a:solidFill>
              <a:latin typeface="TT Hoves Pro Trial"/>
            </a:endParaRPr>
          </a:p>
        </p:txBody>
      </p:sp>
      <p:graphicFrame>
        <p:nvGraphicFramePr>
          <p:cNvPr id="12" name="Диаграмма 1"/>
          <p:cNvGraphicFramePr>
            <a:graphicFrameLocks xmlns:a="http://schemas.openxmlformats.org/drawingml/2006/main"/>
          </p:cNvGraphicFramePr>
          <p:nvPr/>
        </p:nvGraphicFramePr>
        <p:xfrm>
          <a:off x="609600" y="1873692"/>
          <a:ext cx="5213350" cy="4255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" name="Freeform 36"/>
          <p:cNvSpPr/>
          <p:nvPr/>
        </p:nvSpPr>
        <p:spPr bwMode="auto">
          <a:xfrm>
            <a:off x="9281539" y="5445982"/>
            <a:ext cx="383357" cy="280330"/>
          </a:xfrm>
          <a:custGeom>
            <a:avLst/>
            <a:gdLst>
              <a:gd name="connsiteX0" fmla="*/ 0 w 383357"/>
              <a:gd name="connsiteY0" fmla="*/ 274320 h 280330"/>
              <a:gd name="connsiteX1" fmla="*/ 182880 w 383357"/>
              <a:gd name="connsiteY1" fmla="*/ 248194 h 280330"/>
              <a:gd name="connsiteX2" fmla="*/ 365760 w 383357"/>
              <a:gd name="connsiteY2" fmla="*/ 26126 h 280330"/>
              <a:gd name="connsiteX3" fmla="*/ 365760 w 383357"/>
              <a:gd name="connsiteY3" fmla="*/ 13063 h 28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57" h="280330" fill="norm" stroke="1" extrusionOk="0">
                <a:moveTo>
                  <a:pt x="0" y="274320"/>
                </a:moveTo>
                <a:cubicBezTo>
                  <a:pt x="60960" y="281940"/>
                  <a:pt x="121920" y="289560"/>
                  <a:pt x="182880" y="248194"/>
                </a:cubicBezTo>
                <a:cubicBezTo>
                  <a:pt x="243840" y="206828"/>
                  <a:pt x="335280" y="65314"/>
                  <a:pt x="365760" y="26126"/>
                </a:cubicBezTo>
                <a:cubicBezTo>
                  <a:pt x="396240" y="-13063"/>
                  <a:pt x="381000" y="0"/>
                  <a:pt x="365760" y="1306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8" name="Freeform 37"/>
          <p:cNvSpPr/>
          <p:nvPr/>
        </p:nvSpPr>
        <p:spPr bwMode="auto">
          <a:xfrm flipV="1">
            <a:off x="9281539" y="5816600"/>
            <a:ext cx="383357" cy="277250"/>
          </a:xfrm>
          <a:custGeom>
            <a:avLst/>
            <a:gdLst>
              <a:gd name="connsiteX0" fmla="*/ 0 w 383357"/>
              <a:gd name="connsiteY0" fmla="*/ 274320 h 280330"/>
              <a:gd name="connsiteX1" fmla="*/ 182880 w 383357"/>
              <a:gd name="connsiteY1" fmla="*/ 248194 h 280330"/>
              <a:gd name="connsiteX2" fmla="*/ 365760 w 383357"/>
              <a:gd name="connsiteY2" fmla="*/ 26126 h 280330"/>
              <a:gd name="connsiteX3" fmla="*/ 365760 w 383357"/>
              <a:gd name="connsiteY3" fmla="*/ 13063 h 28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57" h="280330" fill="norm" stroke="1" extrusionOk="0">
                <a:moveTo>
                  <a:pt x="0" y="274320"/>
                </a:moveTo>
                <a:cubicBezTo>
                  <a:pt x="60960" y="281940"/>
                  <a:pt x="121920" y="289560"/>
                  <a:pt x="182880" y="248194"/>
                </a:cubicBezTo>
                <a:cubicBezTo>
                  <a:pt x="243840" y="206828"/>
                  <a:pt x="335280" y="65314"/>
                  <a:pt x="365760" y="26126"/>
                </a:cubicBezTo>
                <a:cubicBezTo>
                  <a:pt x="396240" y="-13063"/>
                  <a:pt x="381000" y="0"/>
                  <a:pt x="365760" y="1306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5" name="Freeform 34"/>
          <p:cNvSpPr/>
          <p:nvPr/>
        </p:nvSpPr>
        <p:spPr bwMode="auto">
          <a:xfrm>
            <a:off x="9287690" y="3949634"/>
            <a:ext cx="383357" cy="280330"/>
          </a:xfrm>
          <a:custGeom>
            <a:avLst/>
            <a:gdLst>
              <a:gd name="connsiteX0" fmla="*/ 0 w 383357"/>
              <a:gd name="connsiteY0" fmla="*/ 274320 h 280330"/>
              <a:gd name="connsiteX1" fmla="*/ 182880 w 383357"/>
              <a:gd name="connsiteY1" fmla="*/ 248194 h 280330"/>
              <a:gd name="connsiteX2" fmla="*/ 365760 w 383357"/>
              <a:gd name="connsiteY2" fmla="*/ 26126 h 280330"/>
              <a:gd name="connsiteX3" fmla="*/ 365760 w 383357"/>
              <a:gd name="connsiteY3" fmla="*/ 13063 h 28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57" h="280330" fill="norm" stroke="1" extrusionOk="0">
                <a:moveTo>
                  <a:pt x="0" y="274320"/>
                </a:moveTo>
                <a:cubicBezTo>
                  <a:pt x="60960" y="281940"/>
                  <a:pt x="121920" y="289560"/>
                  <a:pt x="182880" y="248194"/>
                </a:cubicBezTo>
                <a:cubicBezTo>
                  <a:pt x="243840" y="206828"/>
                  <a:pt x="335280" y="65314"/>
                  <a:pt x="365760" y="26126"/>
                </a:cubicBezTo>
                <a:cubicBezTo>
                  <a:pt x="396240" y="-13063"/>
                  <a:pt x="381000" y="0"/>
                  <a:pt x="365760" y="1306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6" name="Freeform 35"/>
          <p:cNvSpPr/>
          <p:nvPr/>
        </p:nvSpPr>
        <p:spPr bwMode="auto">
          <a:xfrm flipV="1">
            <a:off x="9287690" y="4320252"/>
            <a:ext cx="383357" cy="277250"/>
          </a:xfrm>
          <a:custGeom>
            <a:avLst/>
            <a:gdLst>
              <a:gd name="connsiteX0" fmla="*/ 0 w 383357"/>
              <a:gd name="connsiteY0" fmla="*/ 274320 h 280330"/>
              <a:gd name="connsiteX1" fmla="*/ 182880 w 383357"/>
              <a:gd name="connsiteY1" fmla="*/ 248194 h 280330"/>
              <a:gd name="connsiteX2" fmla="*/ 365760 w 383357"/>
              <a:gd name="connsiteY2" fmla="*/ 26126 h 280330"/>
              <a:gd name="connsiteX3" fmla="*/ 365760 w 383357"/>
              <a:gd name="connsiteY3" fmla="*/ 13063 h 28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57" h="280330" fill="norm" stroke="1" extrusionOk="0">
                <a:moveTo>
                  <a:pt x="0" y="274320"/>
                </a:moveTo>
                <a:cubicBezTo>
                  <a:pt x="60960" y="281940"/>
                  <a:pt x="121920" y="289560"/>
                  <a:pt x="182880" y="248194"/>
                </a:cubicBezTo>
                <a:cubicBezTo>
                  <a:pt x="243840" y="206828"/>
                  <a:pt x="335280" y="65314"/>
                  <a:pt x="365760" y="26126"/>
                </a:cubicBezTo>
                <a:cubicBezTo>
                  <a:pt x="396240" y="-13063"/>
                  <a:pt x="381000" y="0"/>
                  <a:pt x="365760" y="1306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2" name="Freeform 31"/>
          <p:cNvSpPr/>
          <p:nvPr/>
        </p:nvSpPr>
        <p:spPr bwMode="auto">
          <a:xfrm>
            <a:off x="9287690" y="1871617"/>
            <a:ext cx="383357" cy="280330"/>
          </a:xfrm>
          <a:custGeom>
            <a:avLst/>
            <a:gdLst>
              <a:gd name="connsiteX0" fmla="*/ 0 w 383357"/>
              <a:gd name="connsiteY0" fmla="*/ 274320 h 280330"/>
              <a:gd name="connsiteX1" fmla="*/ 182880 w 383357"/>
              <a:gd name="connsiteY1" fmla="*/ 248194 h 280330"/>
              <a:gd name="connsiteX2" fmla="*/ 365760 w 383357"/>
              <a:gd name="connsiteY2" fmla="*/ 26126 h 280330"/>
              <a:gd name="connsiteX3" fmla="*/ 365760 w 383357"/>
              <a:gd name="connsiteY3" fmla="*/ 13063 h 28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57" h="280330" fill="norm" stroke="1" extrusionOk="0">
                <a:moveTo>
                  <a:pt x="0" y="274320"/>
                </a:moveTo>
                <a:cubicBezTo>
                  <a:pt x="60960" y="281940"/>
                  <a:pt x="121920" y="289560"/>
                  <a:pt x="182880" y="248194"/>
                </a:cubicBezTo>
                <a:cubicBezTo>
                  <a:pt x="243840" y="206828"/>
                  <a:pt x="335280" y="65314"/>
                  <a:pt x="365760" y="26126"/>
                </a:cubicBezTo>
                <a:cubicBezTo>
                  <a:pt x="396240" y="-13063"/>
                  <a:pt x="381000" y="0"/>
                  <a:pt x="365760" y="1306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4" name="Freeform 33"/>
          <p:cNvSpPr/>
          <p:nvPr/>
        </p:nvSpPr>
        <p:spPr bwMode="auto">
          <a:xfrm flipV="1">
            <a:off x="9287690" y="2242235"/>
            <a:ext cx="383357" cy="277250"/>
          </a:xfrm>
          <a:custGeom>
            <a:avLst/>
            <a:gdLst>
              <a:gd name="connsiteX0" fmla="*/ 0 w 383357"/>
              <a:gd name="connsiteY0" fmla="*/ 274320 h 280330"/>
              <a:gd name="connsiteX1" fmla="*/ 182880 w 383357"/>
              <a:gd name="connsiteY1" fmla="*/ 248194 h 280330"/>
              <a:gd name="connsiteX2" fmla="*/ 365760 w 383357"/>
              <a:gd name="connsiteY2" fmla="*/ 26126 h 280330"/>
              <a:gd name="connsiteX3" fmla="*/ 365760 w 383357"/>
              <a:gd name="connsiteY3" fmla="*/ 13063 h 28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57" h="280330" fill="norm" stroke="1" extrusionOk="0">
                <a:moveTo>
                  <a:pt x="0" y="274320"/>
                </a:moveTo>
                <a:cubicBezTo>
                  <a:pt x="60960" y="281940"/>
                  <a:pt x="121920" y="289560"/>
                  <a:pt x="182880" y="248194"/>
                </a:cubicBezTo>
                <a:cubicBezTo>
                  <a:pt x="243840" y="206828"/>
                  <a:pt x="335280" y="65314"/>
                  <a:pt x="365760" y="26126"/>
                </a:cubicBezTo>
                <a:cubicBezTo>
                  <a:pt x="396240" y="-13063"/>
                  <a:pt x="381000" y="0"/>
                  <a:pt x="365760" y="1306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9" name="Freeform 28"/>
          <p:cNvSpPr/>
          <p:nvPr/>
        </p:nvSpPr>
        <p:spPr bwMode="auto">
          <a:xfrm flipV="1">
            <a:off x="8559438" y="2425938"/>
            <a:ext cx="1148998" cy="679603"/>
          </a:xfrm>
          <a:custGeom>
            <a:avLst/>
            <a:gdLst>
              <a:gd name="connsiteX0" fmla="*/ 893 w 1148998"/>
              <a:gd name="connsiteY0" fmla="*/ 679603 h 679603"/>
              <a:gd name="connsiteX1" fmla="*/ 173171 w 1148998"/>
              <a:gd name="connsiteY1" fmla="*/ 295290 h 679603"/>
              <a:gd name="connsiteX2" fmla="*/ 1074319 w 1148998"/>
              <a:gd name="connsiteY2" fmla="*/ 30247 h 679603"/>
              <a:gd name="connsiteX3" fmla="*/ 1034562 w 1148998"/>
              <a:gd name="connsiteY3" fmla="*/ 16995 h 67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8998" h="679603" fill="norm" stroke="1" extrusionOk="0">
                <a:moveTo>
                  <a:pt x="893" y="679603"/>
                </a:moveTo>
                <a:cubicBezTo>
                  <a:pt x="-2420" y="541559"/>
                  <a:pt x="-5733" y="403516"/>
                  <a:pt x="173171" y="295290"/>
                </a:cubicBezTo>
                <a:cubicBezTo>
                  <a:pt x="352075" y="187064"/>
                  <a:pt x="930754" y="76629"/>
                  <a:pt x="1074319" y="30247"/>
                </a:cubicBezTo>
                <a:cubicBezTo>
                  <a:pt x="1217884" y="-16135"/>
                  <a:pt x="1126223" y="430"/>
                  <a:pt x="1034562" y="16995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8" name="Freeform 27"/>
          <p:cNvSpPr/>
          <p:nvPr/>
        </p:nvSpPr>
        <p:spPr bwMode="auto">
          <a:xfrm>
            <a:off x="8573264" y="1255214"/>
            <a:ext cx="1148998" cy="679603"/>
          </a:xfrm>
          <a:custGeom>
            <a:avLst/>
            <a:gdLst>
              <a:gd name="connsiteX0" fmla="*/ 893 w 1148998"/>
              <a:gd name="connsiteY0" fmla="*/ 679603 h 679603"/>
              <a:gd name="connsiteX1" fmla="*/ 173171 w 1148998"/>
              <a:gd name="connsiteY1" fmla="*/ 295290 h 679603"/>
              <a:gd name="connsiteX2" fmla="*/ 1074319 w 1148998"/>
              <a:gd name="connsiteY2" fmla="*/ 30247 h 679603"/>
              <a:gd name="connsiteX3" fmla="*/ 1034562 w 1148998"/>
              <a:gd name="connsiteY3" fmla="*/ 16995 h 67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8998" h="679603" fill="norm" stroke="1" extrusionOk="0">
                <a:moveTo>
                  <a:pt x="893" y="679603"/>
                </a:moveTo>
                <a:cubicBezTo>
                  <a:pt x="-2420" y="541559"/>
                  <a:pt x="-5733" y="403516"/>
                  <a:pt x="173171" y="295290"/>
                </a:cubicBezTo>
                <a:cubicBezTo>
                  <a:pt x="352075" y="187064"/>
                  <a:pt x="930754" y="76629"/>
                  <a:pt x="1074319" y="30247"/>
                </a:cubicBezTo>
                <a:cubicBezTo>
                  <a:pt x="1217884" y="-16135"/>
                  <a:pt x="1126223" y="430"/>
                  <a:pt x="1034562" y="16995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7" name="Freeform 26"/>
          <p:cNvSpPr/>
          <p:nvPr/>
        </p:nvSpPr>
        <p:spPr bwMode="auto">
          <a:xfrm>
            <a:off x="6168126" y="3467618"/>
            <a:ext cx="1247225" cy="2319130"/>
          </a:xfrm>
          <a:custGeom>
            <a:avLst/>
            <a:gdLst>
              <a:gd name="connsiteX0" fmla="*/ 14773 w 1247225"/>
              <a:gd name="connsiteY0" fmla="*/ 0 h 2319130"/>
              <a:gd name="connsiteX1" fmla="*/ 173799 w 1247225"/>
              <a:gd name="connsiteY1" fmla="*/ 1364974 h 2319130"/>
              <a:gd name="connsiteX2" fmla="*/ 1247225 w 1247225"/>
              <a:gd name="connsiteY2" fmla="*/ 2319130 h 231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7225" h="2319130" fill="norm" stroke="1" extrusionOk="0">
                <a:moveTo>
                  <a:pt x="14773" y="0"/>
                </a:moveTo>
                <a:cubicBezTo>
                  <a:pt x="-8419" y="489226"/>
                  <a:pt x="-31610" y="978452"/>
                  <a:pt x="173799" y="1364974"/>
                </a:cubicBezTo>
                <a:cubicBezTo>
                  <a:pt x="379208" y="1751496"/>
                  <a:pt x="813216" y="2035313"/>
                  <a:pt x="1247225" y="231913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1" name="Freeform 20"/>
          <p:cNvSpPr/>
          <p:nvPr/>
        </p:nvSpPr>
        <p:spPr bwMode="auto">
          <a:xfrm>
            <a:off x="6188765" y="2186609"/>
            <a:ext cx="1205948" cy="874643"/>
          </a:xfrm>
          <a:custGeom>
            <a:avLst/>
            <a:gdLst>
              <a:gd name="connsiteX0" fmla="*/ 0 w 1205948"/>
              <a:gd name="connsiteY0" fmla="*/ 874643 h 874643"/>
              <a:gd name="connsiteX1" fmla="*/ 198783 w 1205948"/>
              <a:gd name="connsiteY1" fmla="*/ 556591 h 874643"/>
              <a:gd name="connsiteX2" fmla="*/ 980661 w 1205948"/>
              <a:gd name="connsiteY2" fmla="*/ 238539 h 874643"/>
              <a:gd name="connsiteX3" fmla="*/ 1205948 w 1205948"/>
              <a:gd name="connsiteY3" fmla="*/ 0 h 87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5948" h="874643" fill="norm" stroke="1" extrusionOk="0">
                <a:moveTo>
                  <a:pt x="0" y="874643"/>
                </a:moveTo>
                <a:cubicBezTo>
                  <a:pt x="17670" y="768625"/>
                  <a:pt x="35340" y="662608"/>
                  <a:pt x="198783" y="556591"/>
                </a:cubicBezTo>
                <a:cubicBezTo>
                  <a:pt x="362226" y="450574"/>
                  <a:pt x="812800" y="331304"/>
                  <a:pt x="980661" y="238539"/>
                </a:cubicBezTo>
                <a:cubicBezTo>
                  <a:pt x="1148522" y="145774"/>
                  <a:pt x="1177235" y="72887"/>
                  <a:pt x="1205948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5" name="Freeform 24"/>
          <p:cNvSpPr/>
          <p:nvPr/>
        </p:nvSpPr>
        <p:spPr bwMode="auto">
          <a:xfrm flipV="1">
            <a:off x="6188765" y="3486533"/>
            <a:ext cx="1205948" cy="874643"/>
          </a:xfrm>
          <a:custGeom>
            <a:avLst/>
            <a:gdLst>
              <a:gd name="connsiteX0" fmla="*/ 0 w 1205948"/>
              <a:gd name="connsiteY0" fmla="*/ 874643 h 874643"/>
              <a:gd name="connsiteX1" fmla="*/ 198783 w 1205948"/>
              <a:gd name="connsiteY1" fmla="*/ 556591 h 874643"/>
              <a:gd name="connsiteX2" fmla="*/ 980661 w 1205948"/>
              <a:gd name="connsiteY2" fmla="*/ 238539 h 874643"/>
              <a:gd name="connsiteX3" fmla="*/ 1205948 w 1205948"/>
              <a:gd name="connsiteY3" fmla="*/ 0 h 87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5948" h="874643" fill="norm" stroke="1" extrusionOk="0">
                <a:moveTo>
                  <a:pt x="0" y="874643"/>
                </a:moveTo>
                <a:cubicBezTo>
                  <a:pt x="17670" y="768625"/>
                  <a:pt x="35340" y="662608"/>
                  <a:pt x="198783" y="556591"/>
                </a:cubicBezTo>
                <a:cubicBezTo>
                  <a:pt x="362226" y="450574"/>
                  <a:pt x="812800" y="331304"/>
                  <a:pt x="980661" y="238539"/>
                </a:cubicBezTo>
                <a:cubicBezTo>
                  <a:pt x="1148522" y="145774"/>
                  <a:pt x="1177235" y="72887"/>
                  <a:pt x="1205948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3" y="350164"/>
            <a:ext cx="10086939" cy="59281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Тактика в </a:t>
            </a:r>
            <a:r>
              <a:rPr lang="en-US" sz="3600">
                <a:solidFill>
                  <a:schemeClr val="bg1"/>
                </a:solidFill>
              </a:rPr>
              <a:t>Performance </a:t>
            </a:r>
            <a:r>
              <a:rPr lang="ru-RU" sz="3600">
                <a:solidFill>
                  <a:schemeClr val="bg1"/>
                </a:solidFill>
              </a:rPr>
              <a:t>каналах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8264" y="2736526"/>
            <a:ext cx="3178755" cy="1030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sz="1400" b="1">
                <a:solidFill>
                  <a:schemeClr val="bg1"/>
                </a:solidFill>
                <a:latin typeface="TT Hoves Pro Trial"/>
              </a:rPr>
              <a:t>Переработка семантического ядра для поиска спроса</a:t>
            </a:r>
            <a:endParaRPr lang="ru-RU" sz="1600">
              <a:solidFill>
                <a:schemeClr val="bg1"/>
              </a:solidFill>
              <a:latin typeface="TT Hoves Pro Trial"/>
            </a:endParaRPr>
          </a:p>
          <a:p>
            <a:pPr>
              <a:lnSpc>
                <a:spcPct val="90000"/>
              </a:lnSpc>
              <a:defRPr/>
            </a:pP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запросы по аналогичным моделям</a:t>
            </a:r>
            <a:endParaRPr/>
          </a:p>
          <a:p>
            <a:pPr>
              <a:lnSpc>
                <a:spcPct val="90000"/>
              </a:lnSpc>
              <a:defRPr/>
            </a:pP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ситуативные запросы </a:t>
            </a:r>
            <a:endParaRPr/>
          </a:p>
          <a:p>
            <a:pPr>
              <a:lnSpc>
                <a:spcPct val="90000"/>
              </a:lnSpc>
              <a:defRPr/>
            </a:pP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“китайские авто” 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1018264" y="4130939"/>
            <a:ext cx="3417923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ru-RU" sz="1400" b="1">
                <a:solidFill>
                  <a:schemeClr val="bg1"/>
                </a:solidFill>
                <a:latin typeface="TT Hoves Pro Trial"/>
              </a:rPr>
              <a:t>Разработка новых УТП для рекламы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позиционирование и креативная концепция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новые тексты объявлений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новые изображения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1018264" y="5445982"/>
            <a:ext cx="3648951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ru-RU" sz="1400" b="1">
                <a:solidFill>
                  <a:schemeClr val="bg1"/>
                </a:solidFill>
                <a:latin typeface="TT Hoves Pro Trial"/>
              </a:rPr>
              <a:t>Изменения в структуре РК</a:t>
            </a:r>
            <a:endParaRPr/>
          </a:p>
          <a:p>
            <a:pPr>
              <a:lnSpc>
                <a:spcPct val="90000"/>
              </a:lnSpc>
              <a:defRPr/>
            </a:pP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новые </a:t>
            </a: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таргетинги</a:t>
            </a: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 в ГЕО</a:t>
            </a:r>
            <a:endParaRPr/>
          </a:p>
          <a:p>
            <a:pPr>
              <a:lnSpc>
                <a:spcPct val="90000"/>
              </a:lnSpc>
              <a:defRPr/>
            </a:pP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новые аудиторные и поведенческие </a:t>
            </a: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таргетинги</a:t>
            </a:r>
            <a:endParaRPr lang="ru-RU" sz="1200">
              <a:solidFill>
                <a:schemeClr val="bg1">
                  <a:lumMod val="65000"/>
                </a:schemeClr>
              </a:solidFill>
              <a:latin typeface="TT Hoves Pro Trial"/>
            </a:endParaRPr>
          </a:p>
          <a:p>
            <a:pPr>
              <a:lnSpc>
                <a:spcPct val="90000"/>
              </a:lnSpc>
              <a:defRPr/>
            </a:pP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новые каналы и инструменты</a:t>
            </a:r>
            <a:endParaRPr/>
          </a:p>
        </p:txBody>
      </p:sp>
      <p:sp>
        <p:nvSpPr>
          <p:cNvPr id="8" name="Скругленный прямоугольник 29"/>
          <p:cNvSpPr/>
          <p:nvPr/>
        </p:nvSpPr>
        <p:spPr bwMode="auto">
          <a:xfrm>
            <a:off x="5448882" y="3029286"/>
            <a:ext cx="1607751" cy="449410"/>
          </a:xfrm>
          <a:prstGeom prst="roundRect">
            <a:avLst>
              <a:gd name="adj" fmla="val 34650"/>
            </a:avLst>
          </a:prstGeom>
          <a:solidFill>
            <a:srgbClr val="5C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rgbClr val="262627"/>
                </a:solidFill>
                <a:latin typeface="TT Hoves Pro Trial"/>
              </a:rPr>
              <a:t>Яндекс. Директ</a:t>
            </a:r>
            <a:endParaRPr lang="ru-RU">
              <a:solidFill>
                <a:srgbClr val="262627"/>
              </a:solidFill>
              <a:latin typeface="TT Hoves Pro Trial"/>
            </a:endParaRPr>
          </a:p>
        </p:txBody>
      </p:sp>
      <p:sp>
        <p:nvSpPr>
          <p:cNvPr id="9" name="Скругленный прямоугольник 29"/>
          <p:cNvSpPr/>
          <p:nvPr/>
        </p:nvSpPr>
        <p:spPr bwMode="auto">
          <a:xfrm>
            <a:off x="7333505" y="1975981"/>
            <a:ext cx="1990614" cy="448743"/>
          </a:xfrm>
          <a:prstGeom prst="roundRect">
            <a:avLst>
              <a:gd name="adj" fmla="val 346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rgbClr val="262627"/>
                </a:solidFill>
                <a:latin typeface="TT Hoves Pro Trial"/>
              </a:rPr>
              <a:t>Поисковые кампании</a:t>
            </a:r>
            <a:endParaRPr lang="ru-RU">
              <a:solidFill>
                <a:srgbClr val="262627"/>
              </a:solidFill>
              <a:latin typeface="TT Hoves Pro Trial"/>
            </a:endParaRPr>
          </a:p>
        </p:txBody>
      </p:sp>
      <p:sp>
        <p:nvSpPr>
          <p:cNvPr id="10" name="Скругленный прямоугольник 29"/>
          <p:cNvSpPr/>
          <p:nvPr/>
        </p:nvSpPr>
        <p:spPr bwMode="auto">
          <a:xfrm>
            <a:off x="7333505" y="4059956"/>
            <a:ext cx="1990614" cy="450000"/>
          </a:xfrm>
          <a:prstGeom prst="roundRect">
            <a:avLst>
              <a:gd name="adj" fmla="val 346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rgbClr val="262627"/>
                </a:solidFill>
                <a:latin typeface="TT Hoves Pro Trial"/>
              </a:rPr>
              <a:t>Ретаргетинг</a:t>
            </a:r>
            <a:endParaRPr lang="ru-RU" sz="1200">
              <a:solidFill>
                <a:srgbClr val="262627"/>
              </a:solidFill>
              <a:latin typeface="TT Hoves Pro Trial"/>
            </a:endParaRPr>
          </a:p>
        </p:txBody>
      </p:sp>
      <p:sp>
        <p:nvSpPr>
          <p:cNvPr id="11" name="Скругленный прямоугольник 29"/>
          <p:cNvSpPr/>
          <p:nvPr/>
        </p:nvSpPr>
        <p:spPr bwMode="auto">
          <a:xfrm>
            <a:off x="7336319" y="5552850"/>
            <a:ext cx="1987800" cy="450000"/>
          </a:xfrm>
          <a:prstGeom prst="roundRect">
            <a:avLst>
              <a:gd name="adj" fmla="val 346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rgbClr val="262627"/>
                </a:solidFill>
                <a:latin typeface="TT Hoves Pro Trial"/>
              </a:rPr>
              <a:t>Сетевые кампании</a:t>
            </a:r>
            <a:endParaRPr/>
          </a:p>
        </p:txBody>
      </p:sp>
      <p:sp>
        <p:nvSpPr>
          <p:cNvPr id="12" name="Скругленный прямоугольник 29"/>
          <p:cNvSpPr/>
          <p:nvPr/>
        </p:nvSpPr>
        <p:spPr bwMode="auto">
          <a:xfrm>
            <a:off x="9541457" y="1114199"/>
            <a:ext cx="2171118" cy="450000"/>
          </a:xfrm>
          <a:prstGeom prst="roundRect">
            <a:avLst>
              <a:gd name="adj" fmla="val 34650"/>
            </a:avLst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TT Hoves Pro Trial"/>
              </a:rPr>
              <a:t>Общие запросы</a:t>
            </a:r>
            <a:endParaRPr/>
          </a:p>
        </p:txBody>
      </p:sp>
      <p:sp>
        <p:nvSpPr>
          <p:cNvPr id="13" name="Скругленный прямоугольник 29"/>
          <p:cNvSpPr/>
          <p:nvPr/>
        </p:nvSpPr>
        <p:spPr bwMode="auto">
          <a:xfrm>
            <a:off x="9541457" y="1673678"/>
            <a:ext cx="2171118" cy="450000"/>
          </a:xfrm>
          <a:prstGeom prst="roundRect">
            <a:avLst>
              <a:gd name="adj" fmla="val 34650"/>
            </a:avLst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TT Hoves Pro Trial"/>
              </a:rPr>
              <a:t>Модельные запросы</a:t>
            </a:r>
            <a:endParaRPr/>
          </a:p>
        </p:txBody>
      </p:sp>
      <p:sp>
        <p:nvSpPr>
          <p:cNvPr id="14" name="Скругленный прямоугольник 29"/>
          <p:cNvSpPr/>
          <p:nvPr/>
        </p:nvSpPr>
        <p:spPr bwMode="auto">
          <a:xfrm>
            <a:off x="9541457" y="2233157"/>
            <a:ext cx="2171118" cy="450000"/>
          </a:xfrm>
          <a:prstGeom prst="roundRect">
            <a:avLst>
              <a:gd name="adj" fmla="val 34650"/>
            </a:avLst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TT Hoves Pro Trial"/>
              </a:rPr>
              <a:t>Баннер на Поиске</a:t>
            </a:r>
            <a:endParaRPr/>
          </a:p>
        </p:txBody>
      </p:sp>
      <p:sp>
        <p:nvSpPr>
          <p:cNvPr id="15" name="Скругленный прямоугольник 29"/>
          <p:cNvSpPr/>
          <p:nvPr/>
        </p:nvSpPr>
        <p:spPr bwMode="auto">
          <a:xfrm>
            <a:off x="9541457" y="2792635"/>
            <a:ext cx="2171118" cy="450000"/>
          </a:xfrm>
          <a:prstGeom prst="roundRect">
            <a:avLst>
              <a:gd name="adj" fmla="val 34650"/>
            </a:avLst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TT Hoves Pro Trial"/>
              </a:rPr>
              <a:t>Бренд</a:t>
            </a:r>
            <a:endParaRPr/>
          </a:p>
        </p:txBody>
      </p:sp>
      <p:sp>
        <p:nvSpPr>
          <p:cNvPr id="16" name="Скругленный прямоугольник 29"/>
          <p:cNvSpPr/>
          <p:nvPr/>
        </p:nvSpPr>
        <p:spPr bwMode="auto">
          <a:xfrm>
            <a:off x="9541457" y="3764524"/>
            <a:ext cx="2171118" cy="450000"/>
          </a:xfrm>
          <a:prstGeom prst="roundRect">
            <a:avLst>
              <a:gd name="adj" fmla="val 34650"/>
            </a:avLst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TT Hoves Pro Trial"/>
              </a:rPr>
              <a:t>Сетевой</a:t>
            </a:r>
            <a:endParaRPr/>
          </a:p>
        </p:txBody>
      </p:sp>
      <p:sp>
        <p:nvSpPr>
          <p:cNvPr id="17" name="Скругленный прямоугольник 29"/>
          <p:cNvSpPr/>
          <p:nvPr/>
        </p:nvSpPr>
        <p:spPr bwMode="auto">
          <a:xfrm>
            <a:off x="9541457" y="4324002"/>
            <a:ext cx="2171118" cy="450000"/>
          </a:xfrm>
          <a:prstGeom prst="roundRect">
            <a:avLst>
              <a:gd name="adj" fmla="val 34650"/>
            </a:avLst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TT Hoves Pro Trial"/>
              </a:rPr>
              <a:t>Поисковой</a:t>
            </a:r>
            <a:endParaRPr/>
          </a:p>
        </p:txBody>
      </p:sp>
      <p:sp>
        <p:nvSpPr>
          <p:cNvPr id="18" name="Скругленный прямоугольник 29"/>
          <p:cNvSpPr/>
          <p:nvPr/>
        </p:nvSpPr>
        <p:spPr bwMode="auto">
          <a:xfrm>
            <a:off x="9541457" y="5285540"/>
            <a:ext cx="2171118" cy="450000"/>
          </a:xfrm>
          <a:prstGeom prst="roundRect">
            <a:avLst>
              <a:gd name="adj" fmla="val 34650"/>
            </a:avLst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TT Hoves Pro Trial"/>
              </a:rPr>
              <a:t>Сетевой</a:t>
            </a:r>
            <a:endParaRPr/>
          </a:p>
        </p:txBody>
      </p:sp>
      <p:sp>
        <p:nvSpPr>
          <p:cNvPr id="19" name="Скругленный прямоугольник 29"/>
          <p:cNvSpPr/>
          <p:nvPr/>
        </p:nvSpPr>
        <p:spPr bwMode="auto">
          <a:xfrm>
            <a:off x="9541457" y="5845018"/>
            <a:ext cx="2171118" cy="450000"/>
          </a:xfrm>
          <a:prstGeom prst="roundRect">
            <a:avLst>
              <a:gd name="adj" fmla="val 34650"/>
            </a:avLst>
          </a:prstGeom>
          <a:solidFill>
            <a:srgbClr val="EF1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TT Hoves Pro Trial"/>
              </a:rPr>
              <a:t>Поисковой</a:t>
            </a:r>
            <a:endParaRPr/>
          </a:p>
        </p:txBody>
      </p:sp>
      <p:sp>
        <p:nvSpPr>
          <p:cNvPr id="40" name="Text Placeholder 8"/>
          <p:cNvSpPr txBox="1"/>
          <p:nvPr/>
        </p:nvSpPr>
        <p:spPr bwMode="auto">
          <a:xfrm>
            <a:off x="1018264" y="1424479"/>
            <a:ext cx="3016921" cy="1081330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ru-RU" sz="1400" b="1">
                <a:solidFill>
                  <a:schemeClr val="bg1"/>
                </a:solidFill>
                <a:latin typeface="TT Hoves Pro Trial"/>
              </a:rPr>
              <a:t>Анализ конкурентов</a:t>
            </a:r>
            <a:endParaRPr lang="ru-RU" sz="1600">
              <a:solidFill>
                <a:schemeClr val="bg1"/>
              </a:solidFill>
              <a:latin typeface="TT Hoves Pro Trial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1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</a:t>
            </a: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УТП на Поиске и позиционирование</a:t>
            </a:r>
            <a:endParaRPr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креативы и коммуникация</a:t>
            </a:r>
            <a:endParaRPr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1">
                    <a:lumMod val="65000"/>
                  </a:schemeClr>
                </a:solidFill>
                <a:latin typeface="TT Hoves Pro Trial"/>
              </a:rPr>
              <a:t>- посадочные страницы</a:t>
            </a:r>
            <a:endParaRPr/>
          </a:p>
        </p:txBody>
      </p:sp>
      <p:sp>
        <p:nvSpPr>
          <p:cNvPr id="47" name="Text Placeholder 7"/>
          <p:cNvSpPr txBox="1"/>
          <p:nvPr/>
        </p:nvSpPr>
        <p:spPr bwMode="auto">
          <a:xfrm>
            <a:off x="405413" y="1424479"/>
            <a:ext cx="539522" cy="316028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400" b="1">
                <a:solidFill>
                  <a:srgbClr val="EF1F7C"/>
                </a:solidFill>
                <a:latin typeface="TT Hoves Pro Trial"/>
              </a:rPr>
              <a:t>01</a:t>
            </a:r>
            <a:endParaRPr sz="1400" b="1">
              <a:solidFill>
                <a:srgbClr val="EF1F7C"/>
              </a:solidFill>
              <a:latin typeface="TT Hoves Pro Trial"/>
            </a:endParaRPr>
          </a:p>
        </p:txBody>
      </p:sp>
      <p:sp>
        <p:nvSpPr>
          <p:cNvPr id="48" name="Text Placeholder 7"/>
          <p:cNvSpPr txBox="1"/>
          <p:nvPr/>
        </p:nvSpPr>
        <p:spPr bwMode="auto">
          <a:xfrm>
            <a:off x="405413" y="2731497"/>
            <a:ext cx="539522" cy="316028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400" b="1">
                <a:solidFill>
                  <a:srgbClr val="EF1F7C"/>
                </a:solidFill>
                <a:latin typeface="TT Hoves Pro Trial"/>
              </a:rPr>
              <a:t>02</a:t>
            </a:r>
            <a:endParaRPr sz="1400" b="1">
              <a:solidFill>
                <a:srgbClr val="EF1F7C"/>
              </a:solidFill>
              <a:latin typeface="TT Hoves Pro Trial"/>
            </a:endParaRPr>
          </a:p>
        </p:txBody>
      </p:sp>
      <p:sp>
        <p:nvSpPr>
          <p:cNvPr id="49" name="Text Placeholder 7"/>
          <p:cNvSpPr txBox="1"/>
          <p:nvPr/>
        </p:nvSpPr>
        <p:spPr bwMode="auto">
          <a:xfrm>
            <a:off x="405413" y="4126942"/>
            <a:ext cx="539522" cy="316028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400" b="1">
                <a:solidFill>
                  <a:srgbClr val="EF1F7C"/>
                </a:solidFill>
                <a:latin typeface="TT Hoves Pro Trial"/>
              </a:rPr>
              <a:t>03</a:t>
            </a:r>
            <a:endParaRPr sz="1400" b="1">
              <a:solidFill>
                <a:srgbClr val="EF1F7C"/>
              </a:solidFill>
              <a:latin typeface="TT Hoves Pro Trial"/>
            </a:endParaRPr>
          </a:p>
        </p:txBody>
      </p:sp>
      <p:sp>
        <p:nvSpPr>
          <p:cNvPr id="50" name="Text Placeholder 7"/>
          <p:cNvSpPr txBox="1"/>
          <p:nvPr/>
        </p:nvSpPr>
        <p:spPr bwMode="auto">
          <a:xfrm>
            <a:off x="405413" y="5419512"/>
            <a:ext cx="539522" cy="316028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400" b="1">
                <a:solidFill>
                  <a:srgbClr val="EF1F7C"/>
                </a:solidFill>
                <a:latin typeface="TT Hoves Pro Trial"/>
              </a:rPr>
              <a:t>04</a:t>
            </a:r>
            <a:endParaRPr sz="1400" b="1">
              <a:solidFill>
                <a:srgbClr val="EF1F7C"/>
              </a:solidFill>
              <a:latin typeface="TT Hoves Pro T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405413" y="350164"/>
            <a:ext cx="10086939" cy="108239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Позиционирование</a:t>
            </a:r>
            <a:r>
              <a:rPr lang="tr-TR" sz="3600">
                <a:solidFill>
                  <a:schemeClr val="bg1"/>
                </a:solidFill>
              </a:rPr>
              <a:t> – </a:t>
            </a:r>
            <a:r>
              <a:rPr lang="ru-RU" sz="3600">
                <a:solidFill>
                  <a:schemeClr val="bg1"/>
                </a:solidFill>
              </a:rPr>
              <a:t>чуть более крупный заменитель «Тигуана» </a:t>
            </a:r>
            <a:br>
              <a:rPr lang="ru-RU" sz="3600">
                <a:solidFill>
                  <a:schemeClr val="bg1"/>
                </a:solidFill>
              </a:rPr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405413" y="1606173"/>
            <a:ext cx="528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  <a:latin typeface="TT Hoves Pro Trial"/>
              </a:rPr>
              <a:t>Отображение на посадочной странице</a:t>
            </a:r>
            <a:endParaRPr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2032" t="7427" r="0" b="4103"/>
          <a:stretch/>
        </p:blipFill>
        <p:spPr bwMode="auto">
          <a:xfrm>
            <a:off x="479425" y="2149118"/>
            <a:ext cx="11233150" cy="42675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3" y="350164"/>
            <a:ext cx="10086939" cy="594716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ru-RU" sz="3600">
                <a:solidFill>
                  <a:schemeClr val="bg1"/>
                </a:solidFill>
              </a:rPr>
              <a:t>Новые УТП 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405413" y="944880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  <a:latin typeface="TT Hoves Pro Trial"/>
              </a:rPr>
              <a:t>Позиционирование: чуть более крупный заменитель «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Тигуана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» </a:t>
            </a:r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0" t="0" r="1307" b="0"/>
          <a:stretch/>
        </p:blipFill>
        <p:spPr bwMode="auto">
          <a:xfrm>
            <a:off x="479425" y="1937425"/>
            <a:ext cx="9485630" cy="1866681"/>
          </a:xfrm>
          <a:prstGeom prst="roundRect">
            <a:avLst>
              <a:gd name="adj" fmla="val 12585"/>
            </a:avLst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272503" y="4046439"/>
            <a:ext cx="9440072" cy="1866681"/>
          </a:xfrm>
          <a:prstGeom prst="roundRect">
            <a:avLst>
              <a:gd name="adj" fmla="val 13401"/>
            </a:avLst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8036" y="2039215"/>
            <a:ext cx="9199419" cy="1693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405413" y="350164"/>
            <a:ext cx="10086939" cy="62519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defRPr/>
            </a:pPr>
            <a:r>
              <a:rPr lang="ru-RU" sz="3600">
                <a:solidFill>
                  <a:schemeClr val="bg1"/>
                </a:solidFill>
              </a:rPr>
              <a:t>Новые УТП </a:t>
            </a:r>
            <a:r>
              <a:rPr lang="en-US" sz="3600">
                <a:solidFill>
                  <a:schemeClr val="bg1"/>
                </a:solidFill>
              </a:rPr>
              <a:t>Tayron</a:t>
            </a:r>
            <a:r>
              <a:rPr lang="en-US" sz="3600">
                <a:solidFill>
                  <a:schemeClr val="bg1"/>
                </a:solidFill>
              </a:rPr>
              <a:t> </a:t>
            </a:r>
            <a:endParaRPr/>
          </a:p>
          <a:p>
            <a:pPr>
              <a:defRPr/>
            </a:pPr>
            <a:br>
              <a:rPr lang="en-US" sz="1600"/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05413" y="944880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  <a:latin typeface="TT Hoves Pro Trial"/>
              </a:rPr>
              <a:t>УТП: Выгода до 350 000 </a:t>
            </a:r>
            <a:r>
              <a:rPr>
                <a:solidFill>
                  <a:schemeClr val="bg1"/>
                </a:solidFill>
                <a:latin typeface="TT Hoves Pro Trial"/>
              </a:rPr>
              <a:t>₽</a:t>
            </a:r>
            <a:endParaRPr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9425" y="1778000"/>
            <a:ext cx="2779395" cy="4632325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706302" y="1784350"/>
            <a:ext cx="2779395" cy="4632325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933179" y="1784350"/>
            <a:ext cx="2779395" cy="46323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405413" y="350164"/>
            <a:ext cx="10086939" cy="62519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Креативы для </a:t>
            </a:r>
            <a:r>
              <a:rPr lang="en-US" sz="3600">
                <a:solidFill>
                  <a:schemeClr val="bg1"/>
                </a:solidFill>
              </a:rPr>
              <a:t>Bora</a:t>
            </a:r>
            <a:endParaRPr/>
          </a:p>
          <a:p>
            <a:pPr>
              <a:defRPr/>
            </a:pPr>
            <a:br>
              <a:rPr lang="en-US" sz="1600"/>
            </a:br>
            <a:br>
              <a:rPr lang="en-US" sz="1600"/>
            </a:br>
            <a:br>
              <a:rPr lang="en-US" sz="1600"/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05413" y="944880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  <a:latin typeface="TT Hoves Pro Trial"/>
              </a:rPr>
              <a:t>УТП: Выгода до 350 000 </a:t>
            </a:r>
            <a:r>
              <a:rPr>
                <a:solidFill>
                  <a:schemeClr val="bg1"/>
                </a:solidFill>
                <a:latin typeface="TT Hoves Pro Trial"/>
              </a:rPr>
              <a:t>₽ + 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Зимняя резина в подарок</a:t>
            </a:r>
            <a:endParaRPr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9425" y="2848728"/>
            <a:ext cx="2140768" cy="3567946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752520" y="1934325"/>
            <a:ext cx="2140768" cy="3567947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025615" y="2848728"/>
            <a:ext cx="2140768" cy="3567947"/>
          </a:xfrm>
          <a:prstGeom prst="rect">
            <a:avLst/>
          </a:prstGeom>
          <a:noFill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7298710" y="1934324"/>
            <a:ext cx="2140769" cy="3567948"/>
          </a:xfrm>
          <a:prstGeom prst="rect">
            <a:avLst/>
          </a:prstGeom>
          <a:noFill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9571806" y="2848726"/>
            <a:ext cx="2140769" cy="35679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405413" y="350164"/>
            <a:ext cx="10086939" cy="62519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defRPr/>
            </a:pPr>
            <a:r>
              <a:rPr lang="ru-RU" sz="3600">
                <a:solidFill>
                  <a:schemeClr val="bg1"/>
                </a:solidFill>
              </a:rPr>
              <a:t>Изменения в посадочных</a:t>
            </a:r>
            <a:br>
              <a:rPr lang="ru-RU" sz="1600"/>
            </a:br>
            <a:br>
              <a:rPr lang="ru-RU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05413" y="944880"/>
            <a:ext cx="63833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  <a:latin typeface="TT Hoves Pro Trial"/>
              </a:rPr>
              <a:t>Раньше был основной сайт, который перепрофилировали под услуги официального Сервиса</a:t>
            </a:r>
            <a:endParaRPr/>
          </a:p>
          <a:p>
            <a:pPr>
              <a:defRPr/>
            </a:pPr>
            <a:br>
              <a:rPr lang="ru-RU"/>
            </a:br>
            <a:br>
              <a:rPr lang="ru-RU"/>
            </a:br>
            <a:endParaRPr lang="ru-RU">
              <a:solidFill>
                <a:schemeClr val="bg1"/>
              </a:solidFill>
              <a:latin typeface="TT Hoves Pro T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9425" y="1805253"/>
            <a:ext cx="10012927" cy="46114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4" y="350164"/>
            <a:ext cx="9280520" cy="631742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ru-RU" sz="3600">
                <a:solidFill>
                  <a:schemeClr val="bg1"/>
                </a:solidFill>
              </a:rPr>
              <a:t>АГ </a:t>
            </a:r>
            <a:r>
              <a:rPr lang="en-US" sz="3600">
                <a:solidFill>
                  <a:schemeClr val="bg1"/>
                </a:solidFill>
              </a:rPr>
              <a:t>AVILON</a:t>
            </a:r>
            <a:endParaRPr sz="360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856517" y="450135"/>
            <a:ext cx="1856057" cy="317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019355" y="1452373"/>
            <a:ext cx="60985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6600" b="1" u="none" strike="noStrike">
                <a:solidFill>
                  <a:srgbClr val="5CC5FF"/>
                </a:solidFill>
                <a:latin typeface="TT Hoves Pro Trial"/>
              </a:rPr>
              <a:t>13 </a:t>
            </a:r>
            <a:endParaRPr lang="tr-TR" sz="6600" b="1" u="none" strike="noStrike">
              <a:solidFill>
                <a:srgbClr val="5CC5FF"/>
              </a:solidFill>
              <a:latin typeface="TT Hoves Pro Trial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329511" y="1452373"/>
            <a:ext cx="36663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6600" b="1">
                <a:solidFill>
                  <a:srgbClr val="EF1F7C"/>
                </a:solidFill>
                <a:latin typeface="TT Hoves Pro Trial"/>
              </a:rPr>
              <a:t>50 000</a:t>
            </a:r>
            <a:r>
              <a:rPr lang="tr-TR" sz="6600" b="1">
                <a:solidFill>
                  <a:srgbClr val="EF1F7C"/>
                </a:solidFill>
                <a:latin typeface="TT Hoves Pro Trial"/>
              </a:rPr>
              <a:t>+</a:t>
            </a:r>
            <a:endParaRPr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 bwMode="auto">
          <a:xfrm>
            <a:off x="-154745" y="3790266"/>
            <a:ext cx="123467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1182624" y="3381954"/>
            <a:ext cx="661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u="none" strike="noStrike">
                <a:solidFill>
                  <a:schemeClr val="bg1"/>
                </a:solidFill>
                <a:latin typeface="TT Hoves Pro Trial"/>
              </a:rPr>
              <a:t>2011</a:t>
            </a:r>
            <a:endParaRPr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337178" y="3381954"/>
            <a:ext cx="661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u="none" strike="noStrike">
                <a:solidFill>
                  <a:schemeClr val="bg1"/>
                </a:solidFill>
                <a:latin typeface="TT Hoves Pro Trial"/>
              </a:rPr>
              <a:t>2014</a:t>
            </a:r>
            <a:endParaRPr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752462" y="3381954"/>
            <a:ext cx="661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u="none" strike="noStrike">
                <a:solidFill>
                  <a:schemeClr val="bg1"/>
                </a:solidFill>
                <a:latin typeface="TT Hoves Pro Trial"/>
              </a:rPr>
              <a:t>2015</a:t>
            </a:r>
            <a:endParaRPr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6595638" y="3381954"/>
            <a:ext cx="661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u="none" strike="noStrike">
                <a:solidFill>
                  <a:schemeClr val="bg1"/>
                </a:solidFill>
                <a:latin typeface="TT Hoves Pro Trial"/>
              </a:rPr>
              <a:t>2016</a:t>
            </a:r>
            <a:endParaRPr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8516233" y="3381954"/>
            <a:ext cx="661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u="none" strike="noStrike">
                <a:solidFill>
                  <a:schemeClr val="bg1"/>
                </a:solidFill>
                <a:latin typeface="TT Hoves Pro Trial"/>
              </a:rPr>
              <a:t>2018</a:t>
            </a:r>
            <a:endParaRPr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10184577" y="3381954"/>
            <a:ext cx="661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u="none" strike="noStrike">
                <a:solidFill>
                  <a:schemeClr val="bg1"/>
                </a:solidFill>
                <a:latin typeface="TT Hoves Pro Trial"/>
              </a:rPr>
              <a:t>2020</a:t>
            </a:r>
            <a:endParaRPr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408798" y="3734532"/>
            <a:ext cx="115546" cy="1155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3" name="Oval 32"/>
          <p:cNvSpPr/>
          <p:nvPr/>
        </p:nvSpPr>
        <p:spPr bwMode="auto">
          <a:xfrm>
            <a:off x="3541679" y="3732493"/>
            <a:ext cx="115546" cy="1155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4" name="Oval 33"/>
          <p:cNvSpPr/>
          <p:nvPr/>
        </p:nvSpPr>
        <p:spPr bwMode="auto">
          <a:xfrm>
            <a:off x="6796649" y="3734532"/>
            <a:ext cx="115546" cy="1155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9" name="Oval 38"/>
          <p:cNvSpPr/>
          <p:nvPr/>
        </p:nvSpPr>
        <p:spPr bwMode="auto">
          <a:xfrm>
            <a:off x="8724705" y="3734532"/>
            <a:ext cx="115546" cy="1155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1" name="Oval 40"/>
          <p:cNvSpPr/>
          <p:nvPr/>
        </p:nvSpPr>
        <p:spPr bwMode="auto">
          <a:xfrm>
            <a:off x="10425992" y="3734532"/>
            <a:ext cx="115546" cy="1155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 bwMode="auto">
          <a:xfrm flipV="1">
            <a:off x="10483765" y="3790266"/>
            <a:ext cx="0" cy="39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 bwMode="auto">
          <a:xfrm>
            <a:off x="9714152" y="4253842"/>
            <a:ext cx="153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00" u="none" strike="noStrike">
                <a:solidFill>
                  <a:schemeClr val="bg1"/>
                </a:solidFill>
                <a:latin typeface="TT Hoves Pro Trial"/>
              </a:rPr>
              <a:t>«Автодилер года – 2020»</a:t>
            </a:r>
            <a:endParaRPr sz="1000"/>
          </a:p>
        </p:txBody>
      </p:sp>
      <p:sp>
        <p:nvSpPr>
          <p:cNvPr id="49" name="TextBox 48"/>
          <p:cNvSpPr txBox="1"/>
          <p:nvPr/>
        </p:nvSpPr>
        <p:spPr bwMode="auto">
          <a:xfrm>
            <a:off x="7841803" y="5342083"/>
            <a:ext cx="2181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00">
                <a:solidFill>
                  <a:schemeClr val="bg1"/>
                </a:solidFill>
                <a:latin typeface="TT Hoves Pro Trial"/>
              </a:rPr>
              <a:t>Лучший дилер марки </a:t>
            </a:r>
            <a:r>
              <a:rPr lang="en-US" sz="1000">
                <a:solidFill>
                  <a:schemeClr val="bg1"/>
                </a:solidFill>
                <a:latin typeface="TT Hoves Pro Trial"/>
              </a:rPr>
              <a:t>Volkswagen </a:t>
            </a:r>
            <a:r>
              <a:rPr lang="ru-RU" sz="1000">
                <a:solidFill>
                  <a:schemeClr val="bg1"/>
                </a:solidFill>
                <a:latin typeface="TT Hoves Pro Trial"/>
              </a:rPr>
              <a:t>по продажам легковых автомобилей региона «две столицы»</a:t>
            </a:r>
            <a:endParaRPr/>
          </a:p>
        </p:txBody>
      </p:sp>
      <p:cxnSp>
        <p:nvCxnSpPr>
          <p:cNvPr id="50" name="Straight Connector 49"/>
          <p:cNvCxnSpPr>
            <a:cxnSpLocks/>
          </p:cNvCxnSpPr>
          <p:nvPr/>
        </p:nvCxnSpPr>
        <p:spPr bwMode="auto">
          <a:xfrm flipV="1">
            <a:off x="8782478" y="3790266"/>
            <a:ext cx="0" cy="14376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auto">
          <a:xfrm>
            <a:off x="1019355" y="2336404"/>
            <a:ext cx="6180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5CC5FF"/>
                </a:solidFill>
                <a:latin typeface="TT Hoves Pro Trial"/>
              </a:rPr>
              <a:t>лет на рынке</a:t>
            </a:r>
            <a:endParaRPr sz="2000" b="1">
              <a:solidFill>
                <a:srgbClr val="5CC5FF"/>
              </a:solidFill>
              <a:latin typeface="TT Hoves Pro Trial"/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6328592" y="2336404"/>
            <a:ext cx="449704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EF1F7C"/>
                </a:solidFill>
                <a:latin typeface="TT Hoves Pro Trial"/>
              </a:rPr>
              <a:t>проданных авто</a:t>
            </a:r>
            <a:endParaRPr sz="2000" b="1">
              <a:solidFill>
                <a:srgbClr val="EF1F7C"/>
              </a:solidFill>
              <a:latin typeface="TT Hoves Pro Trial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479425" y="1193373"/>
            <a:ext cx="4906140" cy="2235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4" name="Rounded Rectangle 53"/>
          <p:cNvSpPr/>
          <p:nvPr/>
        </p:nvSpPr>
        <p:spPr bwMode="auto">
          <a:xfrm>
            <a:off x="479425" y="1193372"/>
            <a:ext cx="4906140" cy="1891432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6" name="Rounded Rectangle 55"/>
          <p:cNvSpPr/>
          <p:nvPr/>
        </p:nvSpPr>
        <p:spPr bwMode="auto">
          <a:xfrm>
            <a:off x="5703376" y="1205017"/>
            <a:ext cx="5567622" cy="1891432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cxnSp>
        <p:nvCxnSpPr>
          <p:cNvPr id="61" name="Straight Connector 60"/>
          <p:cNvCxnSpPr>
            <a:cxnSpLocks/>
            <a:stCxn id="60" idx="0"/>
          </p:cNvCxnSpPr>
          <p:nvPr/>
        </p:nvCxnSpPr>
        <p:spPr bwMode="auto">
          <a:xfrm flipV="1">
            <a:off x="3599452" y="3836081"/>
            <a:ext cx="0" cy="12780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 bwMode="auto">
          <a:xfrm>
            <a:off x="2658777" y="5114150"/>
            <a:ext cx="1881350" cy="707886"/>
          </a:xfrm>
          <a:prstGeom prst="rect">
            <a:avLst/>
          </a:prstGeom>
          <a:solidFill>
            <a:srgbClr val="262626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00">
                <a:solidFill>
                  <a:schemeClr val="bg1"/>
                </a:solidFill>
                <a:latin typeface="TT Hoves Pro Trial"/>
              </a:rPr>
              <a:t>Лидер продаж продукции стратегического партнера марки </a:t>
            </a:r>
            <a:r>
              <a:rPr lang="en-US" sz="1000">
                <a:solidFill>
                  <a:schemeClr val="bg1"/>
                </a:solidFill>
                <a:latin typeface="TT Hoves Pro Trial"/>
              </a:rPr>
              <a:t>Volkswagen - LIQUI MOLY</a:t>
            </a:r>
            <a:endParaRPr/>
          </a:p>
        </p:txBody>
      </p:sp>
      <p:sp>
        <p:nvSpPr>
          <p:cNvPr id="62" name="TextBox 61"/>
          <p:cNvSpPr txBox="1"/>
          <p:nvPr/>
        </p:nvSpPr>
        <p:spPr bwMode="auto">
          <a:xfrm>
            <a:off x="4142619" y="4253842"/>
            <a:ext cx="1881350" cy="553998"/>
          </a:xfrm>
          <a:prstGeom prst="rect">
            <a:avLst/>
          </a:prstGeom>
          <a:solidFill>
            <a:srgbClr val="262626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00">
                <a:solidFill>
                  <a:schemeClr val="bg1"/>
                </a:solidFill>
                <a:latin typeface="TT Hoves Pro Trial"/>
              </a:rPr>
              <a:t>Лучший дилер  марки </a:t>
            </a:r>
            <a:r>
              <a:rPr lang="en-US" sz="1000">
                <a:solidFill>
                  <a:schemeClr val="bg1"/>
                </a:solidFill>
                <a:latin typeface="TT Hoves Pro Trial"/>
              </a:rPr>
              <a:t>Volkswagen </a:t>
            </a:r>
            <a:r>
              <a:rPr lang="ru-RU" sz="1000">
                <a:solidFill>
                  <a:schemeClr val="bg1"/>
                </a:solidFill>
                <a:latin typeface="TT Hoves Pro Trial"/>
              </a:rPr>
              <a:t>по версии </a:t>
            </a:r>
            <a:r>
              <a:rPr lang="en-US" sz="1000">
                <a:solidFill>
                  <a:schemeClr val="bg1"/>
                </a:solidFill>
                <a:latin typeface="TT Hoves Pro Trial"/>
              </a:rPr>
              <a:t>CarPark.ru</a:t>
            </a:r>
            <a:endParaRPr lang="en-US" sz="10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4969864" y="3732493"/>
            <a:ext cx="115546" cy="1155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cxnSp>
        <p:nvCxnSpPr>
          <p:cNvPr id="65" name="Straight Connector 64"/>
          <p:cNvCxnSpPr>
            <a:cxnSpLocks/>
          </p:cNvCxnSpPr>
          <p:nvPr/>
        </p:nvCxnSpPr>
        <p:spPr bwMode="auto">
          <a:xfrm flipV="1">
            <a:off x="5027637" y="3836081"/>
            <a:ext cx="0" cy="350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 bwMode="auto">
          <a:xfrm>
            <a:off x="5872855" y="4873334"/>
            <a:ext cx="1974085" cy="1785104"/>
          </a:xfrm>
          <a:prstGeom prst="rect">
            <a:avLst/>
          </a:prstGeom>
          <a:solidFill>
            <a:srgbClr val="262626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00">
                <a:solidFill>
                  <a:schemeClr val="bg1"/>
                </a:solidFill>
                <a:latin typeface="TT Hoves Pro Trial"/>
              </a:rPr>
              <a:t>Лучший дилер марки </a:t>
            </a:r>
            <a:r>
              <a:rPr lang="en-US" sz="1000">
                <a:solidFill>
                  <a:schemeClr val="bg1"/>
                </a:solidFill>
                <a:latin typeface="TT Hoves Pro Trial"/>
              </a:rPr>
              <a:t>Volkswagen </a:t>
            </a:r>
            <a:r>
              <a:rPr lang="ru-RU" sz="1000">
                <a:solidFill>
                  <a:schemeClr val="bg1"/>
                </a:solidFill>
                <a:latin typeface="TT Hoves Pro Trial"/>
              </a:rPr>
              <a:t>в России </a:t>
            </a:r>
            <a:endParaRPr/>
          </a:p>
          <a:p>
            <a:pPr algn="ctr">
              <a:defRPr/>
            </a:pPr>
            <a:r>
              <a:rPr lang="ru-RU" sz="1000">
                <a:solidFill>
                  <a:schemeClr val="bg1"/>
                </a:solidFill>
                <a:latin typeface="TT Hoves Pro Trial"/>
              </a:rPr>
              <a:t>в организации сервиса</a:t>
            </a:r>
            <a:endParaRPr/>
          </a:p>
          <a:p>
            <a:pPr algn="ctr">
              <a:defRPr/>
            </a:pPr>
            <a:endParaRPr lang="ru-RU" sz="1000">
              <a:solidFill>
                <a:schemeClr val="bg1"/>
              </a:solidFill>
              <a:latin typeface="TT Hoves Pro Trial"/>
            </a:endParaRPr>
          </a:p>
          <a:p>
            <a:pPr algn="ctr">
              <a:defRPr/>
            </a:pPr>
            <a:r>
              <a:rPr lang="ru-RU" sz="1000">
                <a:solidFill>
                  <a:schemeClr val="bg1"/>
                </a:solidFill>
                <a:latin typeface="TT Hoves Pro Trial"/>
              </a:rPr>
              <a:t>Лучшие результаты </a:t>
            </a:r>
            <a:endParaRPr/>
          </a:p>
          <a:p>
            <a:pPr algn="ctr">
              <a:defRPr/>
            </a:pPr>
            <a:r>
              <a:rPr lang="ru-RU" sz="1000">
                <a:solidFill>
                  <a:schemeClr val="bg1"/>
                </a:solidFill>
                <a:latin typeface="TT Hoves Pro Trial"/>
              </a:rPr>
              <a:t>по корпоративным продажам среди двух столиц: </a:t>
            </a:r>
            <a:r>
              <a:rPr lang="en-US" sz="1000">
                <a:solidFill>
                  <a:schemeClr val="bg1"/>
                </a:solidFill>
                <a:latin typeface="TT Hoves Pro Trial"/>
              </a:rPr>
              <a:t>MAX </a:t>
            </a:r>
            <a:r>
              <a:rPr lang="ru-RU" sz="1000">
                <a:solidFill>
                  <a:schemeClr val="bg1"/>
                </a:solidFill>
                <a:latin typeface="TT Hoves Pro Trial"/>
              </a:rPr>
              <a:t>доля корпоративных продаж легковых а/м марки </a:t>
            </a:r>
            <a:r>
              <a:rPr lang="en-US" sz="1000">
                <a:solidFill>
                  <a:schemeClr val="bg1"/>
                </a:solidFill>
                <a:latin typeface="TT Hoves Pro Trial"/>
              </a:rPr>
              <a:t>Volkswagen</a:t>
            </a:r>
            <a:endParaRPr/>
          </a:p>
          <a:p>
            <a:pPr algn="ctr">
              <a:defRPr/>
            </a:pPr>
            <a:endParaRPr lang="ru-RU" sz="1000">
              <a:solidFill>
                <a:schemeClr val="bg1"/>
              </a:solidFill>
              <a:latin typeface="TT Hoves Pro Trial"/>
            </a:endParaRPr>
          </a:p>
        </p:txBody>
      </p:sp>
      <p:cxnSp>
        <p:nvCxnSpPr>
          <p:cNvPr id="68" name="Straight Connector 67"/>
          <p:cNvCxnSpPr>
            <a:cxnSpLocks/>
          </p:cNvCxnSpPr>
          <p:nvPr/>
        </p:nvCxnSpPr>
        <p:spPr bwMode="auto">
          <a:xfrm flipH="1" flipV="1">
            <a:off x="6852753" y="3840698"/>
            <a:ext cx="7144" cy="9966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cxnSpLocks/>
          </p:cNvCxnSpPr>
          <p:nvPr/>
        </p:nvCxnSpPr>
        <p:spPr bwMode="auto">
          <a:xfrm flipV="1">
            <a:off x="1467509" y="3836081"/>
            <a:ext cx="0" cy="12780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 bwMode="auto">
          <a:xfrm>
            <a:off x="405414" y="4862649"/>
            <a:ext cx="2190866" cy="1015663"/>
          </a:xfrm>
          <a:prstGeom prst="rect">
            <a:avLst/>
          </a:prstGeom>
          <a:solidFill>
            <a:srgbClr val="262626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00">
                <a:solidFill>
                  <a:schemeClr val="bg1"/>
                </a:solidFill>
                <a:latin typeface="TT Hoves Pro Trial"/>
              </a:rPr>
              <a:t>Лучший дилер марки </a:t>
            </a:r>
            <a:r>
              <a:rPr lang="en-US" sz="1000">
                <a:solidFill>
                  <a:schemeClr val="bg1"/>
                </a:solidFill>
                <a:latin typeface="TT Hoves Pro Trial"/>
              </a:rPr>
              <a:t>Volkswagen </a:t>
            </a:r>
            <a:r>
              <a:rPr lang="ru-RU" sz="1000">
                <a:solidFill>
                  <a:schemeClr val="bg1"/>
                </a:solidFill>
                <a:latin typeface="TT Hoves Pro Trial"/>
              </a:rPr>
              <a:t>по продажам в России:</a:t>
            </a:r>
            <a:endParaRPr/>
          </a:p>
          <a:p>
            <a:pPr algn="ctr">
              <a:defRPr/>
            </a:pPr>
            <a:r>
              <a:rPr lang="ru-RU" sz="1000">
                <a:solidFill>
                  <a:schemeClr val="bg1"/>
                </a:solidFill>
                <a:latin typeface="TT Hoves Pro Trial"/>
              </a:rPr>
              <a:t>коммерческих автомобилей, специальной техники,</a:t>
            </a:r>
            <a:endParaRPr/>
          </a:p>
          <a:p>
            <a:pPr algn="ctr">
              <a:defRPr/>
            </a:pPr>
            <a:r>
              <a:rPr lang="ru-RU" sz="1000">
                <a:solidFill>
                  <a:schemeClr val="bg1"/>
                </a:solidFill>
                <a:latin typeface="TT Hoves Pro Trial"/>
              </a:rPr>
              <a:t>корпоративным продажам коммерческих автомобилей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405413" y="350164"/>
            <a:ext cx="10086939" cy="62519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Изменения в посадочных</a:t>
            </a:r>
            <a:endParaRPr/>
          </a:p>
          <a:p>
            <a:pPr>
              <a:defRPr/>
            </a:pPr>
            <a:br>
              <a:rPr lang="ru-RU" sz="1600"/>
            </a:br>
            <a:br>
              <a:rPr lang="ru-RU" sz="1600"/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05412" y="944880"/>
            <a:ext cx="9064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  <a:latin typeface="TT Hoves Pro Trial"/>
              </a:rPr>
              <a:t>Сначала разработали первый 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лендинг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 и пустили на него трафик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3444" y="1507729"/>
            <a:ext cx="10002902" cy="5089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405413" y="350164"/>
            <a:ext cx="10086939" cy="62519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defRPr/>
            </a:pPr>
            <a:r>
              <a:rPr lang="ru-RU" sz="3600">
                <a:solidFill>
                  <a:schemeClr val="bg1"/>
                </a:solidFill>
              </a:rPr>
              <a:t>Изменения в посадочных</a:t>
            </a:r>
            <a:br>
              <a:rPr lang="ru-RU" sz="1600"/>
            </a:br>
            <a:br>
              <a:rPr lang="ru-RU" sz="1600"/>
            </a:br>
            <a:br>
              <a:rPr lang="ru-RU" sz="1600"/>
            </a:br>
            <a:br>
              <a:rPr lang="ru-RU" sz="1600"/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05412" y="944880"/>
            <a:ext cx="107688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  <a:latin typeface="TT Hoves Pro Trial"/>
              </a:rPr>
              <a:t>Далее повысили 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конверсионность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 посадочной страницы и выкатили новый сайт с редизайном</a:t>
            </a:r>
            <a:endParaRPr/>
          </a:p>
          <a:p>
            <a:pPr>
              <a:defRPr/>
            </a:pPr>
            <a:br>
              <a:rPr lang="ru-RU"/>
            </a:br>
            <a:br>
              <a:rPr lang="ru-RU"/>
            </a:br>
            <a:endParaRPr lang="ru-RU">
              <a:solidFill>
                <a:schemeClr val="bg1"/>
              </a:solidFill>
              <a:latin typeface="TT Hoves Pro Trial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9425" y="2108459"/>
            <a:ext cx="8496300" cy="42747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 bwMode="auto">
          <a:xfrm>
            <a:off x="9634652" y="3568158"/>
            <a:ext cx="239751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bg1">
                    <a:alpha val="55000"/>
                  </a:schemeClr>
                </a:solidFill>
                <a:latin typeface="TT Hoves Pro Trial"/>
                <a:ea typeface="Arial"/>
                <a:cs typeface="Arial"/>
              </a:rPr>
              <a:t>Было</a:t>
            </a:r>
            <a:r>
              <a:rPr lang="tr-TR" sz="2400" b="1">
                <a:solidFill>
                  <a:schemeClr val="bg1">
                    <a:alpha val="55000"/>
                  </a:schemeClr>
                </a:solidFill>
                <a:latin typeface="TT Hoves Pro Trial"/>
                <a:ea typeface="Arial"/>
                <a:cs typeface="Arial"/>
              </a:rPr>
              <a:t> </a:t>
            </a:r>
            <a:endParaRPr/>
          </a:p>
          <a:p>
            <a:pPr>
              <a:defRPr/>
            </a:pPr>
            <a:r>
              <a:rPr lang="ru-RU" sz="4400" b="1">
                <a:solidFill>
                  <a:schemeClr val="bg1">
                    <a:alpha val="55000"/>
                  </a:schemeClr>
                </a:solidFill>
                <a:latin typeface="TT Hoves Pro Trial"/>
                <a:ea typeface="Arial"/>
                <a:cs typeface="Arial"/>
              </a:rPr>
              <a:t>1,2%</a:t>
            </a:r>
            <a:endParaRPr lang="tr-TR" sz="4400" b="1">
              <a:solidFill>
                <a:schemeClr val="bg1">
                  <a:alpha val="55000"/>
                </a:schemeClr>
              </a:solidFill>
              <a:latin typeface="TT Hoves Pro Trial"/>
              <a:ea typeface="Arial"/>
              <a:cs typeface="Arial"/>
            </a:endParaRPr>
          </a:p>
          <a:p>
            <a:pPr>
              <a:defRPr/>
            </a:pPr>
            <a:br>
              <a:rPr lang="ru-RU" sz="3600" b="1">
                <a:solidFill>
                  <a:schemeClr val="bg1"/>
                </a:solidFill>
                <a:latin typeface="TT Hoves Pro Trial"/>
                <a:ea typeface="Arial"/>
                <a:cs typeface="Arial"/>
              </a:rPr>
            </a:br>
            <a:r>
              <a:rPr lang="ru-RU" b="1">
                <a:solidFill>
                  <a:srgbClr val="5CC5FF"/>
                </a:solidFill>
                <a:latin typeface="TT Hoves Pro Trial"/>
                <a:ea typeface="Arial"/>
                <a:cs typeface="Arial"/>
              </a:rPr>
              <a:t>Стало </a:t>
            </a:r>
            <a:endParaRPr lang="tr-TR" b="1">
              <a:solidFill>
                <a:srgbClr val="5CC5FF"/>
              </a:solidFill>
              <a:latin typeface="TT Hoves Pro Trial"/>
              <a:ea typeface="Arial"/>
              <a:cs typeface="Arial"/>
            </a:endParaRPr>
          </a:p>
          <a:p>
            <a:pPr>
              <a:defRPr/>
            </a:pPr>
            <a:r>
              <a:rPr lang="ru-RU" sz="4400" b="1">
                <a:solidFill>
                  <a:srgbClr val="5CC5FF"/>
                </a:solidFill>
                <a:latin typeface="TT Hoves Pro Trial"/>
                <a:ea typeface="Arial"/>
                <a:cs typeface="Arial"/>
              </a:rPr>
              <a:t>4,6%</a:t>
            </a:r>
            <a:endParaRPr sz="4400" b="1">
              <a:solidFill>
                <a:srgbClr val="5CC5FF"/>
              </a:solidFill>
              <a:latin typeface="TT Hoves Pro Trial"/>
              <a:ea typeface="Arial"/>
              <a:cs typeface="Arial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9332686" y="4891598"/>
            <a:ext cx="237988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3"/>
          <p:cNvGraphicFramePr>
            <a:graphicFrameLocks xmlns:a="http://schemas.openxmlformats.org/drawingml/2006/main"/>
          </p:cNvGraphicFramePr>
          <p:nvPr/>
        </p:nvGraphicFramePr>
        <p:xfrm>
          <a:off x="5614124" y="1389885"/>
          <a:ext cx="5889842" cy="299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/>
          <p:nvPr/>
        </p:nvSpPr>
        <p:spPr bwMode="auto">
          <a:xfrm>
            <a:off x="405413" y="350164"/>
            <a:ext cx="10086939" cy="62519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Рост спроса на модели</a:t>
            </a:r>
            <a:br>
              <a:rPr lang="ru-RU" sz="1600"/>
            </a:br>
            <a:br>
              <a:rPr lang="ru-RU" sz="1600"/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405412" y="944880"/>
            <a:ext cx="10768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  <a:latin typeface="TT Hoves Pro Trial"/>
              </a:rPr>
              <a:t>Данные сервиса </a:t>
            </a:r>
            <a:r>
              <a:rPr lang="en-US">
                <a:solidFill>
                  <a:schemeClr val="bg1"/>
                </a:solidFill>
                <a:latin typeface="TT Hoves Pro Trial"/>
              </a:rPr>
              <a:t>Wordstat</a:t>
            </a:r>
            <a:r>
              <a:rPr lang="en-US">
                <a:solidFill>
                  <a:schemeClr val="bg1"/>
                </a:solidFill>
                <a:latin typeface="TT Hoves Pro Trial"/>
              </a:rPr>
              <a:t> 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7583580" y="1547768"/>
            <a:ext cx="3033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0" i="0" u="none" strike="noStrike" spc="0">
                <a:solidFill>
                  <a:prstClr val="white"/>
                </a:solidFill>
                <a:latin typeface="TT Hoves Pro Trial"/>
                <a:ea typeface="+mn-ea"/>
                <a:cs typeface="+mn-cs"/>
              </a:defRPr>
            </a:pPr>
            <a:r>
              <a:rPr lang="ru-RU" b="1"/>
              <a:t>Фольксваген </a:t>
            </a:r>
            <a:r>
              <a:rPr lang="ru-RU" b="1"/>
              <a:t>Тайрон</a:t>
            </a:r>
            <a:r>
              <a:rPr lang="ru-RU" b="1"/>
              <a:t> 2022</a:t>
            </a:r>
            <a:r>
              <a:rPr lang="tr-TR" b="1"/>
              <a:t>-2023</a:t>
            </a:r>
            <a:endParaRPr lang="ru-RU" b="1"/>
          </a:p>
        </p:txBody>
      </p:sp>
      <p:sp>
        <p:nvSpPr>
          <p:cNvPr id="10" name="TextBox 9"/>
          <p:cNvSpPr txBox="1"/>
          <p:nvPr/>
        </p:nvSpPr>
        <p:spPr bwMode="auto">
          <a:xfrm>
            <a:off x="1411825" y="1547768"/>
            <a:ext cx="3212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spc="0">
                <a:solidFill>
                  <a:prstClr val="white"/>
                </a:solidFill>
                <a:latin typeface="TT Hoves Pro Trial"/>
                <a:ea typeface="+mn-ea"/>
                <a:cs typeface="+mn-cs"/>
              </a:defRPr>
            </a:pPr>
            <a:r>
              <a:rPr lang="ru-RU" b="1"/>
              <a:t>Фольксваген бора 2022</a:t>
            </a:r>
            <a:r>
              <a:rPr lang="tr-TR" b="1"/>
              <a:t>-2023</a:t>
            </a:r>
            <a:endParaRPr lang="ru-RU" b="1"/>
          </a:p>
        </p:txBody>
      </p:sp>
      <p:graphicFrame>
        <p:nvGraphicFramePr>
          <p:cNvPr id="11" name="Диаграмма 5"/>
          <p:cNvGraphicFramePr>
            <a:graphicFrameLocks xmlns:a="http://schemas.openxmlformats.org/drawingml/2006/main"/>
          </p:cNvGraphicFramePr>
          <p:nvPr/>
        </p:nvGraphicFramePr>
        <p:xfrm>
          <a:off x="745910" y="4710552"/>
          <a:ext cx="4810339" cy="1797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 bwMode="auto">
          <a:xfrm>
            <a:off x="1189300" y="4402774"/>
            <a:ext cx="39090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spc="0">
                <a:solidFill>
                  <a:prstClr val="white"/>
                </a:solidFill>
                <a:latin typeface="TT Hoves Pro Trial"/>
                <a:ea typeface="+mn-ea"/>
                <a:cs typeface="+mn-cs"/>
              </a:defRPr>
            </a:pPr>
            <a:r>
              <a:rPr lang="ru-RU" b="1"/>
              <a:t>Фольксваген </a:t>
            </a:r>
            <a:r>
              <a:rPr lang="en-US" b="1"/>
              <a:t>ID6 </a:t>
            </a:r>
            <a:r>
              <a:rPr lang="ru-RU" b="1"/>
              <a:t>2022</a:t>
            </a:r>
            <a:r>
              <a:rPr lang="tr-TR" b="1"/>
              <a:t>-2023</a:t>
            </a:r>
            <a:endParaRPr lang="ru-RU" b="1"/>
          </a:p>
        </p:txBody>
      </p:sp>
      <p:graphicFrame>
        <p:nvGraphicFramePr>
          <p:cNvPr id="14" name="Диаграмма 6"/>
          <p:cNvGraphicFramePr>
            <a:graphicFrameLocks xmlns:a="http://schemas.openxmlformats.org/drawingml/2006/main"/>
          </p:cNvGraphicFramePr>
          <p:nvPr/>
        </p:nvGraphicFramePr>
        <p:xfrm>
          <a:off x="6034365" y="4710553"/>
          <a:ext cx="5285676" cy="1797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 bwMode="auto">
          <a:xfrm>
            <a:off x="7583580" y="4402774"/>
            <a:ext cx="3287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spc="0">
                <a:solidFill>
                  <a:prstClr val="white"/>
                </a:solidFill>
                <a:latin typeface="TT Hoves Pro Trial"/>
                <a:ea typeface="+mn-ea"/>
                <a:cs typeface="+mn-cs"/>
              </a:defRPr>
            </a:pPr>
            <a:r>
              <a:rPr lang="ru-RU" sz="1400" b="1">
                <a:solidFill>
                  <a:prstClr val="white"/>
                </a:solidFill>
                <a:latin typeface="TT Hoves Pro Trial"/>
              </a:rPr>
              <a:t>Фольксваген </a:t>
            </a:r>
            <a:r>
              <a:rPr lang="ru-RU" sz="1400" b="1">
                <a:solidFill>
                  <a:prstClr val="white"/>
                </a:solidFill>
                <a:latin typeface="TT Hoves Pro Trial"/>
              </a:rPr>
              <a:t>Талагон</a:t>
            </a:r>
            <a:r>
              <a:rPr lang="tr-TR" sz="1400" b="1">
                <a:solidFill>
                  <a:prstClr val="white"/>
                </a:solidFill>
                <a:latin typeface="TT Hoves Pro Trial"/>
              </a:rPr>
              <a:t> </a:t>
            </a:r>
            <a:r>
              <a:rPr lang="ru-RU" b="1"/>
              <a:t>2022</a:t>
            </a:r>
            <a:r>
              <a:rPr lang="tr-TR" b="1"/>
              <a:t>-2023</a:t>
            </a:r>
            <a:endParaRPr lang="ru-RU" sz="1400" b="1">
              <a:solidFill>
                <a:prstClr val="white"/>
              </a:solidFill>
              <a:latin typeface="TT Hoves Pro Trial"/>
            </a:endParaRPr>
          </a:p>
        </p:txBody>
      </p:sp>
      <p:graphicFrame>
        <p:nvGraphicFramePr>
          <p:cNvPr id="18" name="Диаграмма 2"/>
          <p:cNvGraphicFramePr>
            <a:graphicFrameLocks xmlns:a="http://schemas.openxmlformats.org/drawingml/2006/main"/>
          </p:cNvGraphicFramePr>
          <p:nvPr/>
        </p:nvGraphicFramePr>
        <p:xfrm>
          <a:off x="479425" y="1908929"/>
          <a:ext cx="5076824" cy="2295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405413" y="350164"/>
            <a:ext cx="8245101" cy="54972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>
                <a:solidFill>
                  <a:schemeClr val="bg1"/>
                </a:solidFill>
              </a:rPr>
              <a:t>CP</a:t>
            </a:r>
            <a:r>
              <a:rPr lang="en-US" sz="3600">
                <a:solidFill>
                  <a:schemeClr val="bg1"/>
                </a:solidFill>
              </a:rPr>
              <a:t>L</a:t>
            </a:r>
            <a:r>
              <a:rPr lang="en-US" sz="3600">
                <a:solidFill>
                  <a:schemeClr val="bg1"/>
                </a:solidFill>
              </a:rPr>
              <a:t>. </a:t>
            </a:r>
            <a:r>
              <a:rPr lang="en-US" sz="3600">
                <a:solidFill>
                  <a:schemeClr val="bg1"/>
                </a:solidFill>
              </a:rPr>
              <a:t>Д</a:t>
            </a:r>
            <a:r>
              <a:rPr lang="ru-RU" sz="3600">
                <a:solidFill>
                  <a:schemeClr val="bg1"/>
                </a:solidFill>
              </a:rPr>
              <a:t>инамика</a:t>
            </a:r>
            <a:endParaRPr lang="en-US" sz="3600">
              <a:solidFill>
                <a:schemeClr val="bg1"/>
              </a:solidFill>
            </a:endParaRPr>
          </a:p>
          <a:p>
            <a:pPr>
              <a:defRPr/>
            </a:pPr>
            <a:br>
              <a:rPr lang="en-US" sz="1600"/>
            </a:br>
            <a:br>
              <a:rPr lang="en-US" sz="1600"/>
            </a:br>
            <a:br>
              <a:rPr lang="ru-RU" sz="1600"/>
            </a:br>
            <a:br>
              <a:rPr lang="ru-RU" sz="1600"/>
            </a:br>
            <a:br>
              <a:rPr lang="ru-RU" sz="1600"/>
            </a:br>
            <a:br>
              <a:rPr lang="ru-RU" sz="1600"/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8059573" y="4986050"/>
            <a:ext cx="3572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bg1"/>
                </a:solidFill>
                <a:latin typeface="Arial"/>
              </a:rPr>
              <a:t>Вывод: 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Arial"/>
              </a:rPr>
              <a:t>Цена </a:t>
            </a:r>
            <a:r>
              <a:rPr lang="ru-RU" sz="1600">
                <a:solidFill>
                  <a:schemeClr val="bg1"/>
                </a:solidFill>
                <a:latin typeface="Arial"/>
              </a:rPr>
              <a:t>лида</a:t>
            </a:r>
            <a:r>
              <a:rPr lang="ru-RU" sz="1600">
                <a:solidFill>
                  <a:schemeClr val="bg1"/>
                </a:solidFill>
                <a:latin typeface="Arial"/>
              </a:rPr>
              <a:t> росла с расширением охвата. Далее пошел спад цены после оптимизации и подбора оптимального микса инструментов</a:t>
            </a:r>
            <a:endParaRPr sz="1600">
              <a:solidFill>
                <a:schemeClr val="bg1"/>
              </a:solidFill>
              <a:latin typeface="Arial"/>
            </a:endParaRPr>
          </a:p>
        </p:txBody>
      </p:sp>
      <p:graphicFrame>
        <p:nvGraphicFramePr>
          <p:cNvPr id="5" name="Диаграмма 1"/>
          <p:cNvGraphicFramePr>
            <a:graphicFrameLocks xmlns:a="http://schemas.openxmlformats.org/drawingml/2006/main"/>
          </p:cNvGraphicFramePr>
          <p:nvPr/>
        </p:nvGraphicFramePr>
        <p:xfrm>
          <a:off x="479424" y="1346666"/>
          <a:ext cx="6781346" cy="5070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8059573" y="1950389"/>
            <a:ext cx="306251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bg1">
                    <a:alpha val="55000"/>
                  </a:schemeClr>
                </a:solidFill>
                <a:latin typeface="TT Hoves Pro Trial"/>
                <a:ea typeface="Arial"/>
                <a:cs typeface="Arial"/>
              </a:rPr>
              <a:t>Было</a:t>
            </a:r>
            <a:r>
              <a:rPr lang="tr-TR" sz="2400" b="1">
                <a:solidFill>
                  <a:schemeClr val="bg1">
                    <a:alpha val="55000"/>
                  </a:schemeClr>
                </a:solidFill>
                <a:latin typeface="TT Hoves Pro Trial"/>
                <a:ea typeface="Arial"/>
                <a:cs typeface="Arial"/>
              </a:rPr>
              <a:t> </a:t>
            </a:r>
            <a:endParaRPr/>
          </a:p>
          <a:p>
            <a:pPr>
              <a:defRPr/>
            </a:pPr>
            <a:r>
              <a:rPr lang="ru-RU" sz="4400" b="1">
                <a:solidFill>
                  <a:schemeClr val="bg1">
                    <a:alpha val="55000"/>
                  </a:schemeClr>
                </a:solidFill>
                <a:latin typeface="TT Hoves Pro Trial"/>
                <a:ea typeface="Arial"/>
                <a:cs typeface="Arial"/>
              </a:rPr>
              <a:t>3 810 </a:t>
            </a:r>
            <a:r>
              <a:rPr lang="ru-RU" b="1">
                <a:solidFill>
                  <a:schemeClr val="bg1">
                    <a:alpha val="55000"/>
                  </a:schemeClr>
                </a:solidFill>
                <a:latin typeface="TT Hoves Pro Trial"/>
                <a:ea typeface="Arial"/>
                <a:cs typeface="Arial"/>
              </a:rPr>
              <a:t>руб.</a:t>
            </a:r>
            <a:br>
              <a:rPr lang="ru-RU" sz="3600" b="1">
                <a:solidFill>
                  <a:schemeClr val="bg1"/>
                </a:solidFill>
                <a:latin typeface="TT Hoves Pro Trial"/>
                <a:ea typeface="Arial"/>
                <a:cs typeface="Arial"/>
              </a:rPr>
            </a:br>
            <a:endParaRPr lang="ru-RU" sz="3600" b="1">
              <a:solidFill>
                <a:schemeClr val="bg1"/>
              </a:solidFill>
              <a:latin typeface="TT Hoves Pro Trial"/>
              <a:ea typeface="Arial"/>
              <a:cs typeface="Arial"/>
            </a:endParaRPr>
          </a:p>
          <a:p>
            <a:pPr>
              <a:defRPr/>
            </a:pPr>
            <a:r>
              <a:rPr lang="ru-RU" b="1">
                <a:solidFill>
                  <a:srgbClr val="5CC5FF"/>
                </a:solidFill>
                <a:latin typeface="TT Hoves Pro Trial"/>
                <a:ea typeface="Arial"/>
                <a:cs typeface="Arial"/>
              </a:rPr>
              <a:t>Стало </a:t>
            </a:r>
            <a:endParaRPr lang="tr-TR" b="1">
              <a:solidFill>
                <a:srgbClr val="5CC5FF"/>
              </a:solidFill>
              <a:latin typeface="TT Hoves Pro Trial"/>
              <a:ea typeface="Arial"/>
              <a:cs typeface="Arial"/>
            </a:endParaRPr>
          </a:p>
          <a:p>
            <a:pPr>
              <a:defRPr/>
            </a:pPr>
            <a:r>
              <a:rPr lang="ru-RU" sz="4400" b="1">
                <a:solidFill>
                  <a:srgbClr val="5CC5FF"/>
                </a:solidFill>
                <a:latin typeface="TT Hoves Pro Trial"/>
                <a:ea typeface="Arial"/>
                <a:cs typeface="Arial"/>
              </a:rPr>
              <a:t>2 016 </a:t>
            </a:r>
            <a:r>
              <a:rPr lang="ru-RU" b="1">
                <a:solidFill>
                  <a:srgbClr val="5CC5FF"/>
                </a:solidFill>
                <a:latin typeface="TT Hoves Pro Trial"/>
                <a:ea typeface="Arial"/>
                <a:cs typeface="Arial"/>
              </a:rPr>
              <a:t>руб.</a:t>
            </a:r>
            <a:endParaRPr b="1">
              <a:solidFill>
                <a:srgbClr val="5CC5FF"/>
              </a:solidFill>
              <a:latin typeface="TT Hoves Pro Trial"/>
              <a:ea typeface="Arial"/>
              <a:cs typeface="Arial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7757607" y="3273828"/>
            <a:ext cx="2379889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 bwMode="auto">
          <a:xfrm>
            <a:off x="405413" y="350164"/>
            <a:ext cx="10470405" cy="1728018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Стоит ли игра свеч на самом деле? Напутствие другим дилерам, которые только думают, но не решаются.</a:t>
            </a:r>
            <a:endParaRPr/>
          </a:p>
          <a:p>
            <a:pPr>
              <a:defRPr/>
            </a:pPr>
            <a:br>
              <a:rPr lang="ru-RU" sz="1600"/>
            </a:br>
            <a:br>
              <a:rPr lang="ru-RU" sz="1600"/>
            </a:br>
            <a:br>
              <a:rPr lang="ru-RU" sz="1600"/>
            </a:br>
            <a:br>
              <a:rPr lang="ru-RU" sz="1600"/>
            </a:br>
            <a:br>
              <a:rPr lang="ru-RU" sz="1600"/>
            </a:br>
            <a:br>
              <a:rPr lang="ru-RU" sz="1600"/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ext Placeholder 7"/>
          <p:cNvSpPr txBox="1"/>
          <p:nvPr/>
        </p:nvSpPr>
        <p:spPr bwMode="auto">
          <a:xfrm>
            <a:off x="384201" y="3370747"/>
            <a:ext cx="2200378" cy="543475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EF1F7C"/>
                </a:solidFill>
                <a:latin typeface="TT Hoves Pro Trial"/>
              </a:rPr>
              <a:t>01</a:t>
            </a:r>
            <a:endParaRPr sz="3200" b="1">
              <a:solidFill>
                <a:srgbClr val="EF1F7C"/>
              </a:solidFill>
              <a:latin typeface="TT Hoves Pro Trial"/>
            </a:endParaRPr>
          </a:p>
        </p:txBody>
      </p:sp>
      <p:sp>
        <p:nvSpPr>
          <p:cNvPr id="3" name="Text Placeholder 8"/>
          <p:cNvSpPr txBox="1"/>
          <p:nvPr/>
        </p:nvSpPr>
        <p:spPr bwMode="auto">
          <a:xfrm>
            <a:off x="384201" y="4153386"/>
            <a:ext cx="2220247" cy="1961402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ru-RU" sz="1800">
                <a:solidFill>
                  <a:schemeClr val="bg1"/>
                </a:solidFill>
                <a:latin typeface="TT Hoves Pro Trial"/>
              </a:rPr>
              <a:t>Всему можно научиться - было бы время 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>
                <a:solidFill>
                  <a:schemeClr val="bg1"/>
                </a:solidFill>
                <a:latin typeface="TT Hoves Pro Trial"/>
              </a:rPr>
              <a:t>и ресурсы</a:t>
            </a:r>
            <a:endParaRPr sz="18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4" name="Text Placeholder 9"/>
          <p:cNvSpPr txBox="1"/>
          <p:nvPr/>
        </p:nvSpPr>
        <p:spPr bwMode="auto">
          <a:xfrm>
            <a:off x="3140760" y="3370747"/>
            <a:ext cx="2200378" cy="543475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EF1F7C"/>
                </a:solidFill>
                <a:latin typeface="TT Hoves Pro Trial"/>
              </a:rPr>
              <a:t>02</a:t>
            </a:r>
            <a:endParaRPr sz="3200" b="1">
              <a:solidFill>
                <a:srgbClr val="EF1F7C"/>
              </a:solidFill>
              <a:latin typeface="TT Hoves Pro Trial"/>
            </a:endParaRPr>
          </a:p>
        </p:txBody>
      </p:sp>
      <p:sp>
        <p:nvSpPr>
          <p:cNvPr id="5" name="Text Placeholder 10"/>
          <p:cNvSpPr txBox="1"/>
          <p:nvPr/>
        </p:nvSpPr>
        <p:spPr bwMode="auto">
          <a:xfrm>
            <a:off x="3140760" y="4153386"/>
            <a:ext cx="2317931" cy="1278878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bg1"/>
                </a:solidFill>
                <a:latin typeface="TT Hoves Pro Trial"/>
              </a:rPr>
              <a:t>Важно понимать - для любых автомобильных дилеров это несвойственная деятельность.</a:t>
            </a:r>
            <a:endParaRPr/>
          </a:p>
          <a:p>
            <a:pPr marL="0" indent="0">
              <a:buNone/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7" name="Text Placeholder 11"/>
          <p:cNvSpPr txBox="1"/>
          <p:nvPr/>
        </p:nvSpPr>
        <p:spPr bwMode="auto">
          <a:xfrm>
            <a:off x="6019979" y="3370747"/>
            <a:ext cx="2200378" cy="543475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EF1F7C"/>
                </a:solidFill>
                <a:latin typeface="TT Hoves Pro Trial"/>
              </a:rPr>
              <a:t>03</a:t>
            </a:r>
            <a:endParaRPr sz="3200" b="1">
              <a:solidFill>
                <a:srgbClr val="EF1F7C"/>
              </a:solidFill>
              <a:latin typeface="TT Hoves Pro Trial"/>
            </a:endParaRPr>
          </a:p>
        </p:txBody>
      </p:sp>
      <p:sp>
        <p:nvSpPr>
          <p:cNvPr id="8" name="Text Placeholder 12"/>
          <p:cNvSpPr txBox="1"/>
          <p:nvPr/>
        </p:nvSpPr>
        <p:spPr bwMode="auto">
          <a:xfrm>
            <a:off x="6019979" y="4153386"/>
            <a:ext cx="2317931" cy="1558512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ru-RU" sz="1800">
                <a:solidFill>
                  <a:schemeClr val="bg1"/>
                </a:solidFill>
                <a:latin typeface="TT Hoves Pro Trial"/>
              </a:rPr>
              <a:t>Возможны риски: </a:t>
            </a:r>
            <a:r>
              <a:rPr lang="ru-RU" sz="1800">
                <a:solidFill>
                  <a:schemeClr val="bg1">
                    <a:lumMod val="75000"/>
                  </a:schemeClr>
                </a:solidFill>
                <a:latin typeface="TT Hoves Pro Trial"/>
              </a:rPr>
              <a:t>логистика・отмена</a:t>
            </a:r>
            <a:r>
              <a:rPr lang="ru-RU" sz="1800">
                <a:solidFill>
                  <a:schemeClr val="bg1">
                    <a:lumMod val="75000"/>
                  </a:schemeClr>
                </a:solidFill>
                <a:latin typeface="TT Hoves Pro Trial"/>
              </a:rPr>
              <a:t> параллельного импорта ・ курс валюты ・ мировые ситуации</a:t>
            </a:r>
            <a:endParaRPr sz="1800">
              <a:solidFill>
                <a:schemeClr val="bg1">
                  <a:lumMod val="75000"/>
                </a:schemeClr>
              </a:solidFill>
              <a:latin typeface="TT Hoves Pro Trial"/>
            </a:endParaRPr>
          </a:p>
        </p:txBody>
      </p:sp>
      <p:sp>
        <p:nvSpPr>
          <p:cNvPr id="9" name="Text Placeholder 13"/>
          <p:cNvSpPr txBox="1"/>
          <p:nvPr/>
        </p:nvSpPr>
        <p:spPr bwMode="auto">
          <a:xfrm>
            <a:off x="8899198" y="3370747"/>
            <a:ext cx="2200378" cy="543475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EF1F7C"/>
                </a:solidFill>
                <a:latin typeface="TT Hoves Pro Trial"/>
              </a:rPr>
              <a:t>04</a:t>
            </a:r>
            <a:endParaRPr sz="3200" b="1">
              <a:solidFill>
                <a:srgbClr val="EF1F7C"/>
              </a:solidFill>
              <a:latin typeface="TT Hoves Pro Trial"/>
            </a:endParaRPr>
          </a:p>
        </p:txBody>
      </p:sp>
      <p:sp>
        <p:nvSpPr>
          <p:cNvPr id="10" name="Text Placeholder 14"/>
          <p:cNvSpPr txBox="1"/>
          <p:nvPr/>
        </p:nvSpPr>
        <p:spPr bwMode="auto">
          <a:xfrm>
            <a:off x="8899198" y="4153386"/>
            <a:ext cx="2378402" cy="1278878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ru-RU" sz="1800">
                <a:solidFill>
                  <a:schemeClr val="bg1"/>
                </a:solidFill>
                <a:latin typeface="TT Hoves Pro Trial"/>
              </a:rPr>
              <a:t>Получилось ли у нас? </a:t>
            </a:r>
            <a:br>
              <a:rPr lang="en-US" sz="1800">
                <a:solidFill>
                  <a:schemeClr val="bg1"/>
                </a:solidFill>
                <a:latin typeface="TT Hoves Pro Trial"/>
              </a:rPr>
            </a:br>
            <a:r>
              <a:rPr lang="ru-RU" sz="1800">
                <a:solidFill>
                  <a:schemeClr val="bg1"/>
                </a:solidFill>
                <a:latin typeface="TT Hoves Pro Trial"/>
              </a:rPr>
              <a:t>И получится ли у Вас?)</a:t>
            </a:r>
            <a:endParaRPr sz="1800">
              <a:solidFill>
                <a:schemeClr val="bg1"/>
              </a:solidFill>
              <a:latin typeface="TT Hoves Pro T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4" y="350164"/>
            <a:ext cx="9280520" cy="63174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Базовый маркетинг-</a:t>
            </a:r>
            <a:r>
              <a:rPr lang="ru-RU" sz="3600">
                <a:solidFill>
                  <a:schemeClr val="bg1"/>
                </a:solidFill>
              </a:rPr>
              <a:t>микс</a:t>
            </a:r>
            <a:endParaRPr sz="360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882717" y="1210371"/>
            <a:ext cx="4426565" cy="4437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002447" y="3012329"/>
            <a:ext cx="106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Place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16" name="Title 1"/>
          <p:cNvSpPr txBox="1"/>
          <p:nvPr/>
        </p:nvSpPr>
        <p:spPr bwMode="auto">
          <a:xfrm>
            <a:off x="5630633" y="3176649"/>
            <a:ext cx="953033" cy="63174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r-TR" sz="3600">
                <a:solidFill>
                  <a:schemeClr val="bg1"/>
                </a:solidFill>
              </a:rPr>
              <a:t>7P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311400" y="1905504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u="none" strike="noStrike">
                <a:solidFill>
                  <a:schemeClr val="bg1"/>
                </a:solidFill>
                <a:latin typeface="TT Hoves Pro Trial"/>
              </a:rPr>
              <a:t>Product</a:t>
            </a:r>
            <a:endParaRPr sz="1400" b="1">
              <a:latin typeface="TT Hoves Pro Trial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7025127" y="296249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Promotion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6907614" y="4199134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Process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810433" y="4899196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Price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533554" y="4287009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People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4820481" y="1797783"/>
            <a:ext cx="1136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Physical </a:t>
            </a:r>
            <a:r>
              <a:rPr lang="en-US" sz="1400" b="1">
                <a:solidFill>
                  <a:schemeClr val="bg1"/>
                </a:solidFill>
                <a:latin typeface="TT Hoves Pro Trial"/>
              </a:rPr>
              <a:t>Evidance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4" y="350164"/>
            <a:ext cx="9280520" cy="63174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Новая реальность</a:t>
            </a:r>
            <a:endParaRPr sz="360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882717" y="1210371"/>
            <a:ext cx="4426565" cy="4437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002447" y="3012329"/>
            <a:ext cx="106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Place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16" name="Title 1"/>
          <p:cNvSpPr txBox="1"/>
          <p:nvPr/>
        </p:nvSpPr>
        <p:spPr bwMode="auto">
          <a:xfrm>
            <a:off x="5630633" y="3176649"/>
            <a:ext cx="953033" cy="631742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000" b="1" i="0">
                <a:solidFill>
                  <a:schemeClr val="tx1">
                    <a:lumMod val="95000"/>
                    <a:lumOff val="5000"/>
                  </a:schemeClr>
                </a:solidFill>
                <a:latin typeface="TT Hoves Pro Trial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r-TR" sz="3600">
                <a:solidFill>
                  <a:schemeClr val="bg1"/>
                </a:solidFill>
              </a:rPr>
              <a:t>7P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311400" y="1905504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u="none" strike="noStrike">
                <a:solidFill>
                  <a:schemeClr val="bg1"/>
                </a:solidFill>
                <a:latin typeface="TT Hoves Pro Trial"/>
              </a:rPr>
              <a:t>Product</a:t>
            </a:r>
            <a:endParaRPr sz="1400" b="1">
              <a:latin typeface="TT Hoves Pro Trial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7025127" y="296249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Promotion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6907614" y="4199134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Process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810433" y="4899196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Price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533554" y="4287009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People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4820481" y="1797783"/>
            <a:ext cx="1136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  <a:latin typeface="TT Hoves Pro Trial"/>
              </a:rPr>
              <a:t>Physical </a:t>
            </a:r>
            <a:r>
              <a:rPr lang="en-US" sz="1400" b="1">
                <a:solidFill>
                  <a:schemeClr val="bg1"/>
                </a:solidFill>
                <a:latin typeface="TT Hoves Pro Trial"/>
              </a:rPr>
              <a:t>Evidance</a:t>
            </a:r>
            <a:endParaRPr sz="1400" b="1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14956" y="1227509"/>
            <a:ext cx="42351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400" b="1">
                <a:solidFill>
                  <a:schemeClr val="bg1"/>
                </a:solidFill>
                <a:latin typeface="TT Hoves Pro Trial"/>
              </a:rPr>
              <a:t>Физическое окружение: </a:t>
            </a:r>
            <a:endParaRPr lang="tr-TR" sz="1400" b="1">
              <a:solidFill>
                <a:schemeClr val="bg1"/>
              </a:solidFill>
              <a:latin typeface="TT Hoves Pro Trial"/>
            </a:endParaRPr>
          </a:p>
          <a:p>
            <a:pPr algn="r">
              <a:defRPr/>
            </a:pPr>
            <a:r>
              <a:rPr lang="ru-RU" sz="1400">
                <a:solidFill>
                  <a:schemeClr val="bg1"/>
                </a:solidFill>
                <a:latin typeface="TT Hoves Pro Trial"/>
              </a:rPr>
              <a:t>бренды прекращают продвижение в РФ</a:t>
            </a:r>
            <a:endParaRPr/>
          </a:p>
          <a:p>
            <a:pPr algn="r">
              <a:defRPr/>
            </a:pPr>
            <a:endParaRPr lang="ru-RU"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-2316948" y="274705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>
                <a:solidFill>
                  <a:schemeClr val="bg1"/>
                </a:solidFill>
                <a:latin typeface="TT Hoves Pro Trial"/>
              </a:rPr>
              <a:t>Место</a:t>
            </a:r>
            <a:r>
              <a:rPr lang="en-US" sz="1400" b="1">
                <a:solidFill>
                  <a:schemeClr val="bg1"/>
                </a:solidFill>
                <a:latin typeface="TT Hoves Pro Trial"/>
              </a:rPr>
              <a:t>:</a:t>
            </a:r>
            <a:endParaRPr lang="ru-RU" sz="1400" b="1">
              <a:solidFill>
                <a:schemeClr val="bg1"/>
              </a:solidFill>
              <a:latin typeface="TT Hoves Pro Trial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solidFill>
                  <a:schemeClr val="bg1"/>
                </a:solidFill>
                <a:latin typeface="TT Hoves Pro Trial"/>
              </a:rPr>
              <a:t>сайты импортёров закрываются</a:t>
            </a:r>
            <a:endParaRPr lang="ru-RU"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-1848899" y="464500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400" b="1">
                <a:solidFill>
                  <a:schemeClr val="bg1"/>
                </a:solidFill>
                <a:latin typeface="TT Hoves Pro Trial"/>
              </a:rPr>
              <a:t>Люди</a:t>
            </a:r>
            <a:r>
              <a:rPr lang="en-US" sz="1400" b="1">
                <a:solidFill>
                  <a:schemeClr val="bg1"/>
                </a:solidFill>
                <a:latin typeface="TT Hoves Pro Trial"/>
              </a:rPr>
              <a:t>:</a:t>
            </a:r>
            <a:endParaRPr lang="ru-RU" sz="1400" b="1">
              <a:solidFill>
                <a:schemeClr val="bg1"/>
              </a:solidFill>
              <a:latin typeface="TT Hoves Pro Trial"/>
            </a:endParaRPr>
          </a:p>
          <a:p>
            <a:pPr algn="r">
              <a:defRPr/>
            </a:pPr>
            <a:r>
              <a:rPr lang="ru-RU" sz="1400">
                <a:solidFill>
                  <a:schemeClr val="bg1"/>
                </a:solidFill>
                <a:latin typeface="TT Hoves Pro Trial"/>
              </a:rPr>
              <a:t>растёт неопределённость в будущем</a:t>
            </a:r>
            <a:endParaRPr lang="ru-RU"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405269" y="952718"/>
            <a:ext cx="41115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bg1"/>
                </a:solidFill>
                <a:latin typeface="TT Hoves Pro Trial"/>
              </a:rPr>
              <a:t>Продукт</a:t>
            </a:r>
            <a:r>
              <a:rPr lang="en-US" sz="1400" b="1">
                <a:solidFill>
                  <a:schemeClr val="bg1"/>
                </a:solidFill>
                <a:latin typeface="TT Hoves Pro Trial"/>
              </a:rPr>
              <a:t>:</a:t>
            </a:r>
            <a:endParaRPr lang="ru-RU" sz="1400" b="1">
              <a:solidFill>
                <a:schemeClr val="bg1"/>
              </a:solidFill>
              <a:latin typeface="TT Hoves Pro Trial"/>
            </a:endParaRPr>
          </a:p>
          <a:p>
            <a:pPr>
              <a:defRPr/>
            </a:pPr>
            <a:r>
              <a:rPr lang="ru-RU" sz="1400">
                <a:solidFill>
                  <a:schemeClr val="bg1"/>
                </a:solidFill>
                <a:latin typeface="TT Hoves Pro Trial"/>
              </a:rPr>
              <a:t>поставки авто </a:t>
            </a:r>
            <a:endParaRPr/>
          </a:p>
          <a:p>
            <a:pPr>
              <a:defRPr/>
            </a:pPr>
            <a:r>
              <a:rPr lang="ru-RU" sz="1400">
                <a:solidFill>
                  <a:schemeClr val="bg1"/>
                </a:solidFill>
                <a:latin typeface="TT Hoves Pro Trial"/>
              </a:rPr>
              <a:t>и комплектующих – дефицит</a:t>
            </a:r>
            <a:endParaRPr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253415" y="2346945"/>
            <a:ext cx="3263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>
                <a:solidFill>
                  <a:schemeClr val="bg1"/>
                </a:solidFill>
                <a:latin typeface="TT Hoves Pro Trial"/>
              </a:rPr>
              <a:t>Продвижение: 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solidFill>
                  <a:schemeClr val="bg1"/>
                </a:solidFill>
                <a:latin typeface="TT Hoves Pro Trial"/>
              </a:rPr>
              <a:t>ушли: </a:t>
            </a:r>
            <a:r>
              <a:rPr lang="en-US" sz="1400">
                <a:solidFill>
                  <a:schemeClr val="bg1"/>
                </a:solidFill>
                <a:latin typeface="TT Hoves Pro Trial"/>
              </a:rPr>
              <a:t>Google+YouTube</a:t>
            </a:r>
            <a:r>
              <a:rPr lang="en-US" sz="1400">
                <a:solidFill>
                  <a:schemeClr val="bg1"/>
                </a:solidFill>
                <a:latin typeface="TT Hoves Pro Trial"/>
              </a:rPr>
              <a:t>, </a:t>
            </a:r>
            <a:r>
              <a:rPr lang="ru-RU" sz="1400">
                <a:solidFill>
                  <a:schemeClr val="bg1"/>
                </a:solidFill>
                <a:latin typeface="TT Hoves Pro Trial"/>
              </a:rPr>
              <a:t>Фейсбук+Нельзяграм</a:t>
            </a:r>
            <a:endParaRPr lang="ru-RU"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7791189" y="473537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bg1"/>
                </a:solidFill>
                <a:latin typeface="TT Hoves Pro Trial"/>
              </a:rPr>
              <a:t>Процесс</a:t>
            </a:r>
            <a:r>
              <a:rPr lang="en-US" sz="1400" b="1">
                <a:solidFill>
                  <a:schemeClr val="bg1"/>
                </a:solidFill>
                <a:latin typeface="TT Hoves Pro Trial"/>
              </a:rPr>
              <a:t>: </a:t>
            </a:r>
            <a:endParaRPr lang="ru-RU" sz="1400" b="1">
              <a:solidFill>
                <a:schemeClr val="bg1"/>
              </a:solidFill>
              <a:latin typeface="TT Hoves Pro Trial"/>
            </a:endParaRPr>
          </a:p>
          <a:p>
            <a:pPr>
              <a:defRPr/>
            </a:pPr>
            <a:r>
              <a:rPr lang="ru-RU" sz="1400">
                <a:solidFill>
                  <a:schemeClr val="bg1"/>
                </a:solidFill>
                <a:latin typeface="TT Hoves Pro Trial"/>
              </a:rPr>
              <a:t>прекращение сервисной поддержки</a:t>
            </a:r>
            <a:endParaRPr lang="ru-RU" sz="1400">
              <a:solidFill>
                <a:schemeClr val="bg1"/>
              </a:solidFill>
              <a:latin typeface="TT Hoves Pro Trial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908770" y="57406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latin typeface="TT Hoves Pro Trial"/>
              </a:rPr>
              <a:t>Цена</a:t>
            </a:r>
            <a:r>
              <a:rPr lang="en-US" sz="1400" b="1">
                <a:solidFill>
                  <a:schemeClr val="bg1"/>
                </a:solidFill>
                <a:latin typeface="TT Hoves Pro Trial"/>
              </a:rPr>
              <a:t>:</a:t>
            </a:r>
            <a:endParaRPr lang="ru-RU" sz="1400" b="1">
              <a:solidFill>
                <a:schemeClr val="bg1"/>
              </a:solidFill>
              <a:latin typeface="TT Hoves Pro Trial"/>
            </a:endParaRPr>
          </a:p>
          <a:p>
            <a:pPr algn="ctr">
              <a:defRPr/>
            </a:pPr>
            <a:r>
              <a:rPr lang="ru-RU" sz="1400">
                <a:solidFill>
                  <a:schemeClr val="bg1"/>
                </a:solidFill>
                <a:latin typeface="TT Hoves Pro Trial"/>
              </a:rPr>
              <a:t>рост курса </a:t>
            </a:r>
            <a:r>
              <a:rPr lang="ru-RU" sz="1400">
                <a:solidFill>
                  <a:schemeClr val="bg1"/>
                </a:solidFill>
                <a:latin typeface="TT Hoves Pro Trial"/>
              </a:rPr>
              <a:t>вылют</a:t>
            </a:r>
            <a:r>
              <a:rPr lang="ru-RU" sz="1400">
                <a:solidFill>
                  <a:schemeClr val="bg1"/>
                </a:solidFill>
                <a:latin typeface="TT Hoves Pro Trial"/>
              </a:rPr>
              <a:t> влияет на стоимость</a:t>
            </a:r>
            <a:endParaRPr lang="ru-RU" sz="1400">
              <a:solidFill>
                <a:schemeClr val="bg1"/>
              </a:solidFill>
              <a:latin typeface="TT Hoves Pro T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3" y="350164"/>
            <a:ext cx="10086939" cy="631742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ru-RU" sz="3600">
                <a:solidFill>
                  <a:schemeClr val="bg1"/>
                </a:solidFill>
              </a:rPr>
              <a:t>Динамика потребительского интереса </a:t>
            </a:r>
            <a:br>
              <a:rPr lang="ru-RU" sz="3600">
                <a:solidFill>
                  <a:schemeClr val="bg1"/>
                </a:solidFill>
              </a:rPr>
            </a:br>
            <a:r>
              <a:rPr lang="ru-RU" sz="3600">
                <a:solidFill>
                  <a:schemeClr val="bg1"/>
                </a:solidFill>
              </a:rPr>
              <a:t>к марке </a:t>
            </a:r>
            <a:r>
              <a:rPr lang="en-US" sz="3600">
                <a:solidFill>
                  <a:schemeClr val="bg1"/>
                </a:solidFill>
              </a:rPr>
              <a:t>Volkswagen </a:t>
            </a:r>
            <a:r>
              <a:rPr lang="ru-RU" sz="3600">
                <a:solidFill>
                  <a:schemeClr val="bg1"/>
                </a:solidFill>
              </a:rPr>
              <a:t>после февраля 2022</a:t>
            </a:r>
            <a:br>
              <a:rPr lang="ru-RU" sz="3600">
                <a:solidFill>
                  <a:schemeClr val="bg1"/>
                </a:solidFill>
              </a:rPr>
            </a:br>
            <a:br>
              <a:rPr lang="ru-RU" sz="3600">
                <a:solidFill>
                  <a:schemeClr val="bg1"/>
                </a:solidFill>
              </a:rPr>
            </a:br>
            <a:br>
              <a:rPr lang="ru-RU" sz="3600">
                <a:solidFill>
                  <a:schemeClr val="bg1"/>
                </a:solidFill>
              </a:rPr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084470" y="4524638"/>
            <a:ext cx="33314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  <a:latin typeface="TT Hoves Pro Trial"/>
              </a:rPr>
              <a:t>Спрос к бренду </a:t>
            </a:r>
            <a:r>
              <a:rPr lang="en-US">
                <a:solidFill>
                  <a:schemeClr val="bg1"/>
                </a:solidFill>
                <a:latin typeface="TT Hoves Pro Trial"/>
              </a:rPr>
              <a:t>VW </a:t>
            </a:r>
            <a:r>
              <a:rPr lang="ru-RU">
                <a:solidFill>
                  <a:schemeClr val="bg1"/>
                </a:solidFill>
                <a:latin typeface="TT Hoves Pro Trial"/>
              </a:rPr>
              <a:t>достаточно устойчивый.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5CC5FF"/>
                </a:solidFill>
                <a:latin typeface="TT Hoves Pro Trial"/>
              </a:rPr>
              <a:t>Значит, бренд всё ещё интересен потребителю</a:t>
            </a:r>
            <a:r>
              <a:rPr lang="tr-TR" b="1">
                <a:solidFill>
                  <a:srgbClr val="5CC5FF"/>
                </a:solidFill>
                <a:latin typeface="TT Hoves Pro Trial"/>
              </a:rPr>
              <a:t>.</a:t>
            </a:r>
            <a:endParaRPr lang="ru-RU" b="1">
              <a:solidFill>
                <a:srgbClr val="5CC5FF"/>
              </a:solidFill>
              <a:latin typeface="TT Hoves Pro T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48638" y="3174759"/>
            <a:ext cx="917498" cy="917498"/>
          </a:xfrm>
          <a:prstGeom prst="rect">
            <a:avLst/>
          </a:prstGeom>
        </p:spPr>
      </p:pic>
      <p:graphicFrame>
        <p:nvGraphicFramePr>
          <p:cNvPr id="14" name="Диаграмма 13"/>
          <p:cNvGraphicFramePr>
            <a:graphicFrameLocks xmlns:a="http://schemas.openxmlformats.org/drawingml/2006/main"/>
          </p:cNvGraphicFramePr>
          <p:nvPr/>
        </p:nvGraphicFramePr>
        <p:xfrm>
          <a:off x="405413" y="1767840"/>
          <a:ext cx="7112987" cy="4648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 bwMode="auto">
          <a:xfrm>
            <a:off x="2498229" y="1547468"/>
            <a:ext cx="10720401" cy="5310532"/>
            <a:chOff x="6789958" y="902222"/>
            <a:chExt cx="4586913" cy="2272205"/>
          </a:xfrm>
        </p:grpSpPr>
        <p:sp>
          <p:nvSpPr>
            <p:cNvPr id="4" name="Freeform 1082"/>
            <p:cNvSpPr>
              <a:spLocks noEditPoints="1"/>
            </p:cNvSpPr>
            <p:nvPr/>
          </p:nvSpPr>
          <p:spPr bwMode="auto">
            <a:xfrm>
              <a:off x="6789958" y="902222"/>
              <a:ext cx="4586913" cy="1384819"/>
            </a:xfrm>
            <a:custGeom>
              <a:avLst/>
              <a:gdLst>
                <a:gd name="T0" fmla="*/ 2916 w 3059"/>
                <a:gd name="T1" fmla="*/ 237 h 922"/>
                <a:gd name="T2" fmla="*/ 2567 w 3059"/>
                <a:gd name="T3" fmla="*/ 183 h 922"/>
                <a:gd name="T4" fmla="*/ 2362 w 3059"/>
                <a:gd name="T5" fmla="*/ 170 h 922"/>
                <a:gd name="T6" fmla="*/ 2077 w 3059"/>
                <a:gd name="T7" fmla="*/ 118 h 922"/>
                <a:gd name="T8" fmla="*/ 1921 w 3059"/>
                <a:gd name="T9" fmla="*/ 132 h 922"/>
                <a:gd name="T10" fmla="*/ 1723 w 3059"/>
                <a:gd name="T11" fmla="*/ 97 h 922"/>
                <a:gd name="T12" fmla="*/ 1465 w 3059"/>
                <a:gd name="T13" fmla="*/ 86 h 922"/>
                <a:gd name="T14" fmla="*/ 1340 w 3059"/>
                <a:gd name="T15" fmla="*/ 98 h 922"/>
                <a:gd name="T16" fmla="*/ 1342 w 3059"/>
                <a:gd name="T17" fmla="*/ 20 h 922"/>
                <a:gd name="T18" fmla="*/ 1154 w 3059"/>
                <a:gd name="T19" fmla="*/ 16 h 922"/>
                <a:gd name="T20" fmla="*/ 986 w 3059"/>
                <a:gd name="T21" fmla="*/ 45 h 922"/>
                <a:gd name="T22" fmla="*/ 923 w 3059"/>
                <a:gd name="T23" fmla="*/ 118 h 922"/>
                <a:gd name="T24" fmla="*/ 830 w 3059"/>
                <a:gd name="T25" fmla="*/ 124 h 922"/>
                <a:gd name="T26" fmla="*/ 785 w 3059"/>
                <a:gd name="T27" fmla="*/ 126 h 922"/>
                <a:gd name="T28" fmla="*/ 899 w 3059"/>
                <a:gd name="T29" fmla="*/ 210 h 922"/>
                <a:gd name="T30" fmla="*/ 773 w 3059"/>
                <a:gd name="T31" fmla="*/ 249 h 922"/>
                <a:gd name="T32" fmla="*/ 758 w 3059"/>
                <a:gd name="T33" fmla="*/ 113 h 922"/>
                <a:gd name="T34" fmla="*/ 692 w 3059"/>
                <a:gd name="T35" fmla="*/ 165 h 922"/>
                <a:gd name="T36" fmla="*/ 587 w 3059"/>
                <a:gd name="T37" fmla="*/ 175 h 922"/>
                <a:gd name="T38" fmla="*/ 542 w 3059"/>
                <a:gd name="T39" fmla="*/ 196 h 922"/>
                <a:gd name="T40" fmla="*/ 415 w 3059"/>
                <a:gd name="T41" fmla="*/ 207 h 922"/>
                <a:gd name="T42" fmla="*/ 324 w 3059"/>
                <a:gd name="T43" fmla="*/ 222 h 922"/>
                <a:gd name="T44" fmla="*/ 290 w 3059"/>
                <a:gd name="T45" fmla="*/ 258 h 922"/>
                <a:gd name="T46" fmla="*/ 169 w 3059"/>
                <a:gd name="T47" fmla="*/ 297 h 922"/>
                <a:gd name="T48" fmla="*/ 82 w 3059"/>
                <a:gd name="T49" fmla="*/ 239 h 922"/>
                <a:gd name="T50" fmla="*/ 154 w 3059"/>
                <a:gd name="T51" fmla="*/ 194 h 922"/>
                <a:gd name="T52" fmla="*/ 17 w 3059"/>
                <a:gd name="T53" fmla="*/ 187 h 922"/>
                <a:gd name="T54" fmla="*/ 48 w 3059"/>
                <a:gd name="T55" fmla="*/ 299 h 922"/>
                <a:gd name="T56" fmla="*/ 26 w 3059"/>
                <a:gd name="T57" fmla="*/ 429 h 922"/>
                <a:gd name="T58" fmla="*/ 57 w 3059"/>
                <a:gd name="T59" fmla="*/ 519 h 922"/>
                <a:gd name="T60" fmla="*/ 127 w 3059"/>
                <a:gd name="T61" fmla="*/ 622 h 922"/>
                <a:gd name="T62" fmla="*/ 272 w 3059"/>
                <a:gd name="T63" fmla="*/ 684 h 922"/>
                <a:gd name="T64" fmla="*/ 281 w 3059"/>
                <a:gd name="T65" fmla="*/ 773 h 922"/>
                <a:gd name="T66" fmla="*/ 343 w 3059"/>
                <a:gd name="T67" fmla="*/ 863 h 922"/>
                <a:gd name="T68" fmla="*/ 496 w 3059"/>
                <a:gd name="T69" fmla="*/ 902 h 922"/>
                <a:gd name="T70" fmla="*/ 501 w 3059"/>
                <a:gd name="T71" fmla="*/ 803 h 922"/>
                <a:gd name="T72" fmla="*/ 492 w 3059"/>
                <a:gd name="T73" fmla="*/ 679 h 922"/>
                <a:gd name="T74" fmla="*/ 689 w 3059"/>
                <a:gd name="T75" fmla="*/ 657 h 922"/>
                <a:gd name="T76" fmla="*/ 756 w 3059"/>
                <a:gd name="T77" fmla="*/ 599 h 922"/>
                <a:gd name="T78" fmla="*/ 925 w 3059"/>
                <a:gd name="T79" fmla="*/ 540 h 922"/>
                <a:gd name="T80" fmla="*/ 1190 w 3059"/>
                <a:gd name="T81" fmla="*/ 645 h 922"/>
                <a:gd name="T82" fmla="*/ 1398 w 3059"/>
                <a:gd name="T83" fmla="*/ 680 h 922"/>
                <a:gd name="T84" fmla="*/ 1575 w 3059"/>
                <a:gd name="T85" fmla="*/ 626 h 922"/>
                <a:gd name="T86" fmla="*/ 1891 w 3059"/>
                <a:gd name="T87" fmla="*/ 696 h 922"/>
                <a:gd name="T88" fmla="*/ 2019 w 3059"/>
                <a:gd name="T89" fmla="*/ 589 h 922"/>
                <a:gd name="T90" fmla="*/ 2368 w 3059"/>
                <a:gd name="T91" fmla="*/ 738 h 922"/>
                <a:gd name="T92" fmla="*/ 2411 w 3059"/>
                <a:gd name="T93" fmla="*/ 875 h 922"/>
                <a:gd name="T94" fmla="*/ 2502 w 3059"/>
                <a:gd name="T95" fmla="*/ 820 h 922"/>
                <a:gd name="T96" fmla="*/ 2448 w 3059"/>
                <a:gd name="T97" fmla="*/ 602 h 922"/>
                <a:gd name="T98" fmla="*/ 2324 w 3059"/>
                <a:gd name="T99" fmla="*/ 545 h 922"/>
                <a:gd name="T100" fmla="*/ 2320 w 3059"/>
                <a:gd name="T101" fmla="*/ 469 h 922"/>
                <a:gd name="T102" fmla="*/ 2520 w 3059"/>
                <a:gd name="T103" fmla="*/ 447 h 922"/>
                <a:gd name="T104" fmla="*/ 2590 w 3059"/>
                <a:gd name="T105" fmla="*/ 368 h 922"/>
                <a:gd name="T106" fmla="*/ 2675 w 3059"/>
                <a:gd name="T107" fmla="*/ 357 h 922"/>
                <a:gd name="T108" fmla="*/ 2671 w 3059"/>
                <a:gd name="T109" fmla="*/ 503 h 922"/>
                <a:gd name="T110" fmla="*/ 2836 w 3059"/>
                <a:gd name="T111" fmla="*/ 621 h 922"/>
                <a:gd name="T112" fmla="*/ 2828 w 3059"/>
                <a:gd name="T113" fmla="*/ 508 h 922"/>
                <a:gd name="T114" fmla="*/ 2766 w 3059"/>
                <a:gd name="T115" fmla="*/ 422 h 922"/>
                <a:gd name="T116" fmla="*/ 2902 w 3059"/>
                <a:gd name="T117" fmla="*/ 363 h 922"/>
                <a:gd name="T118" fmla="*/ 2889 w 3059"/>
                <a:gd name="T119" fmla="*/ 277 h 922"/>
                <a:gd name="T120" fmla="*/ 1754 w 3059"/>
                <a:gd name="T121" fmla="*/ 593 h 922"/>
                <a:gd name="T122" fmla="*/ 1728 w 3059"/>
                <a:gd name="T123" fmla="*/ 53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59" h="922" fill="norm" stroke="1" extrusionOk="0">
                  <a:moveTo>
                    <a:pt x="3048" y="301"/>
                  </a:moveTo>
                  <a:cubicBezTo>
                    <a:pt x="3044" y="299"/>
                    <a:pt x="3044" y="299"/>
                    <a:pt x="3038" y="298"/>
                  </a:cubicBezTo>
                  <a:cubicBezTo>
                    <a:pt x="3033" y="296"/>
                    <a:pt x="3041" y="291"/>
                    <a:pt x="3036" y="287"/>
                  </a:cubicBezTo>
                  <a:cubicBezTo>
                    <a:pt x="3031" y="282"/>
                    <a:pt x="3024" y="279"/>
                    <a:pt x="3016" y="277"/>
                  </a:cubicBezTo>
                  <a:cubicBezTo>
                    <a:pt x="3008" y="274"/>
                    <a:pt x="3026" y="277"/>
                    <a:pt x="3038" y="276"/>
                  </a:cubicBezTo>
                  <a:cubicBezTo>
                    <a:pt x="3051" y="275"/>
                    <a:pt x="3047" y="275"/>
                    <a:pt x="3047" y="272"/>
                  </a:cubicBezTo>
                  <a:cubicBezTo>
                    <a:pt x="3047" y="269"/>
                    <a:pt x="3045" y="262"/>
                    <a:pt x="3039" y="256"/>
                  </a:cubicBezTo>
                  <a:cubicBezTo>
                    <a:pt x="3033" y="250"/>
                    <a:pt x="3031" y="254"/>
                    <a:pt x="3008" y="250"/>
                  </a:cubicBezTo>
                  <a:cubicBezTo>
                    <a:pt x="2984" y="247"/>
                    <a:pt x="2999" y="246"/>
                    <a:pt x="2987" y="243"/>
                  </a:cubicBezTo>
                  <a:cubicBezTo>
                    <a:pt x="2975" y="240"/>
                    <a:pt x="2981" y="241"/>
                    <a:pt x="2968" y="241"/>
                  </a:cubicBezTo>
                  <a:cubicBezTo>
                    <a:pt x="2956" y="240"/>
                    <a:pt x="2948" y="239"/>
                    <a:pt x="2934" y="239"/>
                  </a:cubicBezTo>
                  <a:cubicBezTo>
                    <a:pt x="2921" y="239"/>
                    <a:pt x="2939" y="243"/>
                    <a:pt x="2946" y="247"/>
                  </a:cubicBezTo>
                  <a:cubicBezTo>
                    <a:pt x="2953" y="251"/>
                    <a:pt x="2960" y="252"/>
                    <a:pt x="2961" y="257"/>
                  </a:cubicBezTo>
                  <a:cubicBezTo>
                    <a:pt x="2962" y="261"/>
                    <a:pt x="2955" y="256"/>
                    <a:pt x="2932" y="247"/>
                  </a:cubicBezTo>
                  <a:cubicBezTo>
                    <a:pt x="2909" y="238"/>
                    <a:pt x="2923" y="242"/>
                    <a:pt x="2916" y="237"/>
                  </a:cubicBezTo>
                  <a:cubicBezTo>
                    <a:pt x="2909" y="232"/>
                    <a:pt x="2905" y="232"/>
                    <a:pt x="2898" y="230"/>
                  </a:cubicBezTo>
                  <a:cubicBezTo>
                    <a:pt x="2891" y="227"/>
                    <a:pt x="2878" y="223"/>
                    <a:pt x="2866" y="220"/>
                  </a:cubicBezTo>
                  <a:cubicBezTo>
                    <a:pt x="2854" y="218"/>
                    <a:pt x="2848" y="217"/>
                    <a:pt x="2843" y="214"/>
                  </a:cubicBezTo>
                  <a:cubicBezTo>
                    <a:pt x="2838" y="212"/>
                    <a:pt x="2824" y="213"/>
                    <a:pt x="2804" y="207"/>
                  </a:cubicBezTo>
                  <a:cubicBezTo>
                    <a:pt x="2783" y="201"/>
                    <a:pt x="2781" y="202"/>
                    <a:pt x="2766" y="196"/>
                  </a:cubicBezTo>
                  <a:cubicBezTo>
                    <a:pt x="2750" y="191"/>
                    <a:pt x="2750" y="193"/>
                    <a:pt x="2740" y="189"/>
                  </a:cubicBezTo>
                  <a:cubicBezTo>
                    <a:pt x="2729" y="185"/>
                    <a:pt x="2717" y="183"/>
                    <a:pt x="2710" y="182"/>
                  </a:cubicBezTo>
                  <a:cubicBezTo>
                    <a:pt x="2703" y="180"/>
                    <a:pt x="2656" y="174"/>
                    <a:pt x="2652" y="174"/>
                  </a:cubicBezTo>
                  <a:cubicBezTo>
                    <a:pt x="2649" y="174"/>
                    <a:pt x="2637" y="174"/>
                    <a:pt x="2627" y="175"/>
                  </a:cubicBezTo>
                  <a:cubicBezTo>
                    <a:pt x="2617" y="175"/>
                    <a:pt x="2611" y="174"/>
                    <a:pt x="2598" y="171"/>
                  </a:cubicBezTo>
                  <a:cubicBezTo>
                    <a:pt x="2585" y="168"/>
                    <a:pt x="2588" y="169"/>
                    <a:pt x="2576" y="169"/>
                  </a:cubicBezTo>
                  <a:cubicBezTo>
                    <a:pt x="2564" y="168"/>
                    <a:pt x="2565" y="167"/>
                    <a:pt x="2557" y="165"/>
                  </a:cubicBezTo>
                  <a:cubicBezTo>
                    <a:pt x="2548" y="164"/>
                    <a:pt x="2548" y="169"/>
                    <a:pt x="2551" y="170"/>
                  </a:cubicBezTo>
                  <a:cubicBezTo>
                    <a:pt x="2555" y="170"/>
                    <a:pt x="2552" y="171"/>
                    <a:pt x="2557" y="178"/>
                  </a:cubicBezTo>
                  <a:cubicBezTo>
                    <a:pt x="2562" y="184"/>
                    <a:pt x="2562" y="182"/>
                    <a:pt x="2567" y="183"/>
                  </a:cubicBezTo>
                  <a:cubicBezTo>
                    <a:pt x="2572" y="185"/>
                    <a:pt x="2577" y="188"/>
                    <a:pt x="2585" y="191"/>
                  </a:cubicBezTo>
                  <a:cubicBezTo>
                    <a:pt x="2594" y="194"/>
                    <a:pt x="2591" y="198"/>
                    <a:pt x="2589" y="198"/>
                  </a:cubicBezTo>
                  <a:cubicBezTo>
                    <a:pt x="2588" y="198"/>
                    <a:pt x="2579" y="198"/>
                    <a:pt x="2571" y="196"/>
                  </a:cubicBezTo>
                  <a:cubicBezTo>
                    <a:pt x="2563" y="194"/>
                    <a:pt x="2566" y="193"/>
                    <a:pt x="2553" y="191"/>
                  </a:cubicBezTo>
                  <a:cubicBezTo>
                    <a:pt x="2539" y="190"/>
                    <a:pt x="2538" y="186"/>
                    <a:pt x="2529" y="184"/>
                  </a:cubicBezTo>
                  <a:cubicBezTo>
                    <a:pt x="2520" y="182"/>
                    <a:pt x="2534" y="181"/>
                    <a:pt x="2541" y="180"/>
                  </a:cubicBezTo>
                  <a:cubicBezTo>
                    <a:pt x="2548" y="179"/>
                    <a:pt x="2539" y="178"/>
                    <a:pt x="2526" y="173"/>
                  </a:cubicBezTo>
                  <a:cubicBezTo>
                    <a:pt x="2514" y="167"/>
                    <a:pt x="2508" y="171"/>
                    <a:pt x="2505" y="178"/>
                  </a:cubicBezTo>
                  <a:cubicBezTo>
                    <a:pt x="2501" y="185"/>
                    <a:pt x="2497" y="183"/>
                    <a:pt x="2488" y="181"/>
                  </a:cubicBezTo>
                  <a:cubicBezTo>
                    <a:pt x="2478" y="179"/>
                    <a:pt x="2478" y="181"/>
                    <a:pt x="2461" y="179"/>
                  </a:cubicBezTo>
                  <a:cubicBezTo>
                    <a:pt x="2444" y="177"/>
                    <a:pt x="2453" y="177"/>
                    <a:pt x="2441" y="178"/>
                  </a:cubicBezTo>
                  <a:cubicBezTo>
                    <a:pt x="2429" y="179"/>
                    <a:pt x="2428" y="179"/>
                    <a:pt x="2413" y="179"/>
                  </a:cubicBezTo>
                  <a:cubicBezTo>
                    <a:pt x="2399" y="179"/>
                    <a:pt x="2407" y="179"/>
                    <a:pt x="2393" y="179"/>
                  </a:cubicBezTo>
                  <a:cubicBezTo>
                    <a:pt x="2378" y="178"/>
                    <a:pt x="2389" y="178"/>
                    <a:pt x="2378" y="177"/>
                  </a:cubicBezTo>
                  <a:cubicBezTo>
                    <a:pt x="2368" y="176"/>
                    <a:pt x="2370" y="175"/>
                    <a:pt x="2362" y="170"/>
                  </a:cubicBezTo>
                  <a:cubicBezTo>
                    <a:pt x="2354" y="166"/>
                    <a:pt x="2357" y="166"/>
                    <a:pt x="2352" y="161"/>
                  </a:cubicBezTo>
                  <a:cubicBezTo>
                    <a:pt x="2347" y="155"/>
                    <a:pt x="2352" y="161"/>
                    <a:pt x="2342" y="158"/>
                  </a:cubicBezTo>
                  <a:cubicBezTo>
                    <a:pt x="2332" y="155"/>
                    <a:pt x="2333" y="156"/>
                    <a:pt x="2325" y="152"/>
                  </a:cubicBezTo>
                  <a:cubicBezTo>
                    <a:pt x="2318" y="148"/>
                    <a:pt x="2314" y="148"/>
                    <a:pt x="2303" y="148"/>
                  </a:cubicBezTo>
                  <a:cubicBezTo>
                    <a:pt x="2291" y="148"/>
                    <a:pt x="2285" y="148"/>
                    <a:pt x="2276" y="145"/>
                  </a:cubicBezTo>
                  <a:cubicBezTo>
                    <a:pt x="2266" y="142"/>
                    <a:pt x="2268" y="145"/>
                    <a:pt x="2253" y="145"/>
                  </a:cubicBezTo>
                  <a:cubicBezTo>
                    <a:pt x="2238" y="145"/>
                    <a:pt x="2250" y="145"/>
                    <a:pt x="2223" y="150"/>
                  </a:cubicBezTo>
                  <a:cubicBezTo>
                    <a:pt x="2195" y="155"/>
                    <a:pt x="2218" y="151"/>
                    <a:pt x="2198" y="150"/>
                  </a:cubicBezTo>
                  <a:cubicBezTo>
                    <a:pt x="2179" y="148"/>
                    <a:pt x="2188" y="148"/>
                    <a:pt x="2185" y="142"/>
                  </a:cubicBezTo>
                  <a:cubicBezTo>
                    <a:pt x="2181" y="136"/>
                    <a:pt x="2178" y="140"/>
                    <a:pt x="2164" y="138"/>
                  </a:cubicBezTo>
                  <a:cubicBezTo>
                    <a:pt x="2151" y="136"/>
                    <a:pt x="2156" y="138"/>
                    <a:pt x="2143" y="137"/>
                  </a:cubicBezTo>
                  <a:cubicBezTo>
                    <a:pt x="2129" y="136"/>
                    <a:pt x="2124" y="135"/>
                    <a:pt x="2111" y="134"/>
                  </a:cubicBezTo>
                  <a:cubicBezTo>
                    <a:pt x="2098" y="132"/>
                    <a:pt x="2119" y="129"/>
                    <a:pt x="2122" y="126"/>
                  </a:cubicBezTo>
                  <a:cubicBezTo>
                    <a:pt x="2126" y="123"/>
                    <a:pt x="2115" y="124"/>
                    <a:pt x="2109" y="121"/>
                  </a:cubicBezTo>
                  <a:cubicBezTo>
                    <a:pt x="2103" y="117"/>
                    <a:pt x="2083" y="120"/>
                    <a:pt x="2077" y="118"/>
                  </a:cubicBezTo>
                  <a:cubicBezTo>
                    <a:pt x="2071" y="117"/>
                    <a:pt x="2060" y="119"/>
                    <a:pt x="2060" y="121"/>
                  </a:cubicBezTo>
                  <a:cubicBezTo>
                    <a:pt x="2060" y="124"/>
                    <a:pt x="2055" y="130"/>
                    <a:pt x="2046" y="130"/>
                  </a:cubicBezTo>
                  <a:cubicBezTo>
                    <a:pt x="2037" y="130"/>
                    <a:pt x="2039" y="129"/>
                    <a:pt x="2037" y="126"/>
                  </a:cubicBezTo>
                  <a:cubicBezTo>
                    <a:pt x="2035" y="122"/>
                    <a:pt x="2026" y="122"/>
                    <a:pt x="2016" y="120"/>
                  </a:cubicBezTo>
                  <a:cubicBezTo>
                    <a:pt x="2007" y="117"/>
                    <a:pt x="2021" y="112"/>
                    <a:pt x="2035" y="117"/>
                  </a:cubicBezTo>
                  <a:cubicBezTo>
                    <a:pt x="2048" y="122"/>
                    <a:pt x="2042" y="112"/>
                    <a:pt x="2030" y="110"/>
                  </a:cubicBezTo>
                  <a:cubicBezTo>
                    <a:pt x="2017" y="109"/>
                    <a:pt x="2015" y="111"/>
                    <a:pt x="2008" y="109"/>
                  </a:cubicBezTo>
                  <a:cubicBezTo>
                    <a:pt x="2001" y="107"/>
                    <a:pt x="2004" y="108"/>
                    <a:pt x="1963" y="108"/>
                  </a:cubicBezTo>
                  <a:cubicBezTo>
                    <a:pt x="1923" y="109"/>
                    <a:pt x="1948" y="104"/>
                    <a:pt x="1933" y="105"/>
                  </a:cubicBezTo>
                  <a:cubicBezTo>
                    <a:pt x="1917" y="106"/>
                    <a:pt x="1941" y="108"/>
                    <a:pt x="1942" y="115"/>
                  </a:cubicBezTo>
                  <a:cubicBezTo>
                    <a:pt x="1943" y="122"/>
                    <a:pt x="1931" y="112"/>
                    <a:pt x="1921" y="112"/>
                  </a:cubicBezTo>
                  <a:cubicBezTo>
                    <a:pt x="1911" y="112"/>
                    <a:pt x="1922" y="117"/>
                    <a:pt x="1935" y="120"/>
                  </a:cubicBezTo>
                  <a:cubicBezTo>
                    <a:pt x="1948" y="123"/>
                    <a:pt x="1939" y="126"/>
                    <a:pt x="1949" y="131"/>
                  </a:cubicBezTo>
                  <a:cubicBezTo>
                    <a:pt x="1958" y="136"/>
                    <a:pt x="1958" y="137"/>
                    <a:pt x="1941" y="134"/>
                  </a:cubicBezTo>
                  <a:cubicBezTo>
                    <a:pt x="1925" y="130"/>
                    <a:pt x="1930" y="132"/>
                    <a:pt x="1921" y="132"/>
                  </a:cubicBezTo>
                  <a:cubicBezTo>
                    <a:pt x="1912" y="132"/>
                    <a:pt x="1926" y="138"/>
                    <a:pt x="1931" y="142"/>
                  </a:cubicBezTo>
                  <a:cubicBezTo>
                    <a:pt x="1936" y="146"/>
                    <a:pt x="1922" y="142"/>
                    <a:pt x="1906" y="136"/>
                  </a:cubicBezTo>
                  <a:cubicBezTo>
                    <a:pt x="1889" y="130"/>
                    <a:pt x="1893" y="134"/>
                    <a:pt x="1882" y="132"/>
                  </a:cubicBezTo>
                  <a:cubicBezTo>
                    <a:pt x="1871" y="130"/>
                    <a:pt x="1872" y="135"/>
                    <a:pt x="1864" y="139"/>
                  </a:cubicBezTo>
                  <a:cubicBezTo>
                    <a:pt x="1856" y="142"/>
                    <a:pt x="1847" y="139"/>
                    <a:pt x="1843" y="136"/>
                  </a:cubicBezTo>
                  <a:cubicBezTo>
                    <a:pt x="1839" y="133"/>
                    <a:pt x="1830" y="127"/>
                    <a:pt x="1818" y="126"/>
                  </a:cubicBezTo>
                  <a:cubicBezTo>
                    <a:pt x="1807" y="126"/>
                    <a:pt x="1817" y="131"/>
                    <a:pt x="1820" y="138"/>
                  </a:cubicBezTo>
                  <a:cubicBezTo>
                    <a:pt x="1824" y="145"/>
                    <a:pt x="1823" y="141"/>
                    <a:pt x="1823" y="148"/>
                  </a:cubicBezTo>
                  <a:cubicBezTo>
                    <a:pt x="1824" y="155"/>
                    <a:pt x="1820" y="157"/>
                    <a:pt x="1801" y="151"/>
                  </a:cubicBezTo>
                  <a:cubicBezTo>
                    <a:pt x="1783" y="144"/>
                    <a:pt x="1789" y="141"/>
                    <a:pt x="1785" y="139"/>
                  </a:cubicBezTo>
                  <a:cubicBezTo>
                    <a:pt x="1780" y="136"/>
                    <a:pt x="1762" y="132"/>
                    <a:pt x="1747" y="127"/>
                  </a:cubicBezTo>
                  <a:cubicBezTo>
                    <a:pt x="1732" y="123"/>
                    <a:pt x="1751" y="122"/>
                    <a:pt x="1757" y="120"/>
                  </a:cubicBezTo>
                  <a:cubicBezTo>
                    <a:pt x="1762" y="118"/>
                    <a:pt x="1747" y="114"/>
                    <a:pt x="1739" y="114"/>
                  </a:cubicBezTo>
                  <a:cubicBezTo>
                    <a:pt x="1731" y="114"/>
                    <a:pt x="1739" y="108"/>
                    <a:pt x="1732" y="106"/>
                  </a:cubicBezTo>
                  <a:cubicBezTo>
                    <a:pt x="1726" y="103"/>
                    <a:pt x="1723" y="103"/>
                    <a:pt x="1723" y="97"/>
                  </a:cubicBezTo>
                  <a:cubicBezTo>
                    <a:pt x="1723" y="90"/>
                    <a:pt x="1716" y="96"/>
                    <a:pt x="1708" y="96"/>
                  </a:cubicBezTo>
                  <a:cubicBezTo>
                    <a:pt x="1699" y="96"/>
                    <a:pt x="1698" y="91"/>
                    <a:pt x="1694" y="89"/>
                  </a:cubicBezTo>
                  <a:cubicBezTo>
                    <a:pt x="1691" y="88"/>
                    <a:pt x="1681" y="91"/>
                    <a:pt x="1669" y="91"/>
                  </a:cubicBezTo>
                  <a:cubicBezTo>
                    <a:pt x="1657" y="91"/>
                    <a:pt x="1660" y="91"/>
                    <a:pt x="1651" y="88"/>
                  </a:cubicBezTo>
                  <a:cubicBezTo>
                    <a:pt x="1641" y="85"/>
                    <a:pt x="1645" y="86"/>
                    <a:pt x="1626" y="85"/>
                  </a:cubicBezTo>
                  <a:cubicBezTo>
                    <a:pt x="1607" y="83"/>
                    <a:pt x="1619" y="85"/>
                    <a:pt x="1615" y="89"/>
                  </a:cubicBezTo>
                  <a:cubicBezTo>
                    <a:pt x="1610" y="92"/>
                    <a:pt x="1618" y="94"/>
                    <a:pt x="1624" y="102"/>
                  </a:cubicBezTo>
                  <a:cubicBezTo>
                    <a:pt x="1629" y="109"/>
                    <a:pt x="1622" y="104"/>
                    <a:pt x="1616" y="103"/>
                  </a:cubicBezTo>
                  <a:cubicBezTo>
                    <a:pt x="1610" y="103"/>
                    <a:pt x="1601" y="103"/>
                    <a:pt x="1586" y="102"/>
                  </a:cubicBezTo>
                  <a:cubicBezTo>
                    <a:pt x="1572" y="101"/>
                    <a:pt x="1577" y="101"/>
                    <a:pt x="1565" y="100"/>
                  </a:cubicBezTo>
                  <a:cubicBezTo>
                    <a:pt x="1552" y="98"/>
                    <a:pt x="1559" y="99"/>
                    <a:pt x="1540" y="96"/>
                  </a:cubicBezTo>
                  <a:cubicBezTo>
                    <a:pt x="1521" y="92"/>
                    <a:pt x="1533" y="92"/>
                    <a:pt x="1533" y="89"/>
                  </a:cubicBezTo>
                  <a:cubicBezTo>
                    <a:pt x="1533" y="85"/>
                    <a:pt x="1525" y="89"/>
                    <a:pt x="1515" y="87"/>
                  </a:cubicBezTo>
                  <a:cubicBezTo>
                    <a:pt x="1505" y="85"/>
                    <a:pt x="1508" y="88"/>
                    <a:pt x="1494" y="88"/>
                  </a:cubicBezTo>
                  <a:cubicBezTo>
                    <a:pt x="1480" y="88"/>
                    <a:pt x="1475" y="85"/>
                    <a:pt x="1465" y="86"/>
                  </a:cubicBezTo>
                  <a:cubicBezTo>
                    <a:pt x="1456" y="87"/>
                    <a:pt x="1458" y="86"/>
                    <a:pt x="1450" y="91"/>
                  </a:cubicBezTo>
                  <a:cubicBezTo>
                    <a:pt x="1442" y="96"/>
                    <a:pt x="1436" y="86"/>
                    <a:pt x="1432" y="81"/>
                  </a:cubicBezTo>
                  <a:cubicBezTo>
                    <a:pt x="1428" y="76"/>
                    <a:pt x="1427" y="81"/>
                    <a:pt x="1425" y="84"/>
                  </a:cubicBezTo>
                  <a:cubicBezTo>
                    <a:pt x="1423" y="88"/>
                    <a:pt x="1407" y="85"/>
                    <a:pt x="1402" y="82"/>
                  </a:cubicBezTo>
                  <a:cubicBezTo>
                    <a:pt x="1397" y="78"/>
                    <a:pt x="1414" y="79"/>
                    <a:pt x="1419" y="76"/>
                  </a:cubicBezTo>
                  <a:cubicBezTo>
                    <a:pt x="1425" y="74"/>
                    <a:pt x="1416" y="68"/>
                    <a:pt x="1410" y="68"/>
                  </a:cubicBezTo>
                  <a:cubicBezTo>
                    <a:pt x="1404" y="67"/>
                    <a:pt x="1398" y="70"/>
                    <a:pt x="1393" y="73"/>
                  </a:cubicBezTo>
                  <a:cubicBezTo>
                    <a:pt x="1389" y="77"/>
                    <a:pt x="1392" y="76"/>
                    <a:pt x="1384" y="77"/>
                  </a:cubicBezTo>
                  <a:cubicBezTo>
                    <a:pt x="1376" y="78"/>
                    <a:pt x="1379" y="78"/>
                    <a:pt x="1371" y="80"/>
                  </a:cubicBezTo>
                  <a:cubicBezTo>
                    <a:pt x="1363" y="83"/>
                    <a:pt x="1369" y="86"/>
                    <a:pt x="1377" y="84"/>
                  </a:cubicBezTo>
                  <a:cubicBezTo>
                    <a:pt x="1385" y="83"/>
                    <a:pt x="1384" y="83"/>
                    <a:pt x="1387" y="83"/>
                  </a:cubicBezTo>
                  <a:cubicBezTo>
                    <a:pt x="1390" y="83"/>
                    <a:pt x="1388" y="86"/>
                    <a:pt x="1381" y="89"/>
                  </a:cubicBezTo>
                  <a:cubicBezTo>
                    <a:pt x="1374" y="91"/>
                    <a:pt x="1379" y="89"/>
                    <a:pt x="1369" y="92"/>
                  </a:cubicBezTo>
                  <a:cubicBezTo>
                    <a:pt x="1358" y="95"/>
                    <a:pt x="1363" y="94"/>
                    <a:pt x="1357" y="98"/>
                  </a:cubicBezTo>
                  <a:cubicBezTo>
                    <a:pt x="1350" y="102"/>
                    <a:pt x="1343" y="98"/>
                    <a:pt x="1340" y="98"/>
                  </a:cubicBezTo>
                  <a:cubicBezTo>
                    <a:pt x="1337" y="97"/>
                    <a:pt x="1331" y="98"/>
                    <a:pt x="1327" y="103"/>
                  </a:cubicBezTo>
                  <a:cubicBezTo>
                    <a:pt x="1323" y="107"/>
                    <a:pt x="1322" y="109"/>
                    <a:pt x="1319" y="109"/>
                  </a:cubicBezTo>
                  <a:cubicBezTo>
                    <a:pt x="1317" y="109"/>
                    <a:pt x="1320" y="101"/>
                    <a:pt x="1323" y="97"/>
                  </a:cubicBezTo>
                  <a:cubicBezTo>
                    <a:pt x="1326" y="93"/>
                    <a:pt x="1331" y="90"/>
                    <a:pt x="1335" y="87"/>
                  </a:cubicBezTo>
                  <a:cubicBezTo>
                    <a:pt x="1339" y="84"/>
                    <a:pt x="1339" y="85"/>
                    <a:pt x="1355" y="83"/>
                  </a:cubicBezTo>
                  <a:cubicBezTo>
                    <a:pt x="1371" y="81"/>
                    <a:pt x="1361" y="77"/>
                    <a:pt x="1362" y="75"/>
                  </a:cubicBezTo>
                  <a:cubicBezTo>
                    <a:pt x="1364" y="72"/>
                    <a:pt x="1368" y="72"/>
                    <a:pt x="1374" y="70"/>
                  </a:cubicBezTo>
                  <a:cubicBezTo>
                    <a:pt x="1379" y="69"/>
                    <a:pt x="1378" y="65"/>
                    <a:pt x="1383" y="63"/>
                  </a:cubicBezTo>
                  <a:cubicBezTo>
                    <a:pt x="1387" y="61"/>
                    <a:pt x="1399" y="59"/>
                    <a:pt x="1400" y="57"/>
                  </a:cubicBezTo>
                  <a:cubicBezTo>
                    <a:pt x="1400" y="56"/>
                    <a:pt x="1394" y="50"/>
                    <a:pt x="1388" y="46"/>
                  </a:cubicBezTo>
                  <a:cubicBezTo>
                    <a:pt x="1381" y="43"/>
                    <a:pt x="1390" y="45"/>
                    <a:pt x="1397" y="45"/>
                  </a:cubicBezTo>
                  <a:cubicBezTo>
                    <a:pt x="1404" y="44"/>
                    <a:pt x="1396" y="42"/>
                    <a:pt x="1391" y="40"/>
                  </a:cubicBezTo>
                  <a:cubicBezTo>
                    <a:pt x="1387" y="38"/>
                    <a:pt x="1383" y="38"/>
                    <a:pt x="1374" y="33"/>
                  </a:cubicBezTo>
                  <a:cubicBezTo>
                    <a:pt x="1365" y="28"/>
                    <a:pt x="1362" y="30"/>
                    <a:pt x="1356" y="27"/>
                  </a:cubicBezTo>
                  <a:cubicBezTo>
                    <a:pt x="1350" y="23"/>
                    <a:pt x="1354" y="23"/>
                    <a:pt x="1342" y="20"/>
                  </a:cubicBezTo>
                  <a:cubicBezTo>
                    <a:pt x="1329" y="16"/>
                    <a:pt x="1330" y="20"/>
                    <a:pt x="1308" y="20"/>
                  </a:cubicBezTo>
                  <a:cubicBezTo>
                    <a:pt x="1287" y="20"/>
                    <a:pt x="1289" y="20"/>
                    <a:pt x="1288" y="20"/>
                  </a:cubicBezTo>
                  <a:cubicBezTo>
                    <a:pt x="1287" y="20"/>
                    <a:pt x="1277" y="20"/>
                    <a:pt x="1271" y="23"/>
                  </a:cubicBezTo>
                  <a:cubicBezTo>
                    <a:pt x="1264" y="25"/>
                    <a:pt x="1264" y="24"/>
                    <a:pt x="1253" y="23"/>
                  </a:cubicBezTo>
                  <a:cubicBezTo>
                    <a:pt x="1243" y="22"/>
                    <a:pt x="1257" y="21"/>
                    <a:pt x="1257" y="16"/>
                  </a:cubicBezTo>
                  <a:cubicBezTo>
                    <a:pt x="1258" y="11"/>
                    <a:pt x="1252" y="14"/>
                    <a:pt x="1247" y="13"/>
                  </a:cubicBezTo>
                  <a:cubicBezTo>
                    <a:pt x="1242" y="12"/>
                    <a:pt x="1238" y="12"/>
                    <a:pt x="1229" y="13"/>
                  </a:cubicBezTo>
                  <a:cubicBezTo>
                    <a:pt x="1220" y="14"/>
                    <a:pt x="1219" y="15"/>
                    <a:pt x="1210" y="14"/>
                  </a:cubicBezTo>
                  <a:cubicBezTo>
                    <a:pt x="1202" y="13"/>
                    <a:pt x="1215" y="10"/>
                    <a:pt x="1220" y="9"/>
                  </a:cubicBezTo>
                  <a:cubicBezTo>
                    <a:pt x="1225" y="8"/>
                    <a:pt x="1223" y="6"/>
                    <a:pt x="1216" y="4"/>
                  </a:cubicBezTo>
                  <a:cubicBezTo>
                    <a:pt x="1209" y="1"/>
                    <a:pt x="1210" y="3"/>
                    <a:pt x="1198" y="2"/>
                  </a:cubicBezTo>
                  <a:cubicBezTo>
                    <a:pt x="1186" y="1"/>
                    <a:pt x="1190" y="0"/>
                    <a:pt x="1188" y="0"/>
                  </a:cubicBezTo>
                  <a:cubicBezTo>
                    <a:pt x="1185" y="0"/>
                    <a:pt x="1181" y="1"/>
                    <a:pt x="1166" y="3"/>
                  </a:cubicBezTo>
                  <a:cubicBezTo>
                    <a:pt x="1150" y="5"/>
                    <a:pt x="1162" y="5"/>
                    <a:pt x="1155" y="9"/>
                  </a:cubicBezTo>
                  <a:cubicBezTo>
                    <a:pt x="1148" y="14"/>
                    <a:pt x="1152" y="14"/>
                    <a:pt x="1154" y="16"/>
                  </a:cubicBezTo>
                  <a:cubicBezTo>
                    <a:pt x="1157" y="18"/>
                    <a:pt x="1159" y="25"/>
                    <a:pt x="1157" y="25"/>
                  </a:cubicBezTo>
                  <a:cubicBezTo>
                    <a:pt x="1156" y="25"/>
                    <a:pt x="1147" y="25"/>
                    <a:pt x="1142" y="25"/>
                  </a:cubicBezTo>
                  <a:cubicBezTo>
                    <a:pt x="1137" y="25"/>
                    <a:pt x="1147" y="28"/>
                    <a:pt x="1152" y="32"/>
                  </a:cubicBezTo>
                  <a:cubicBezTo>
                    <a:pt x="1157" y="35"/>
                    <a:pt x="1142" y="34"/>
                    <a:pt x="1136" y="29"/>
                  </a:cubicBezTo>
                  <a:cubicBezTo>
                    <a:pt x="1130" y="25"/>
                    <a:pt x="1131" y="32"/>
                    <a:pt x="1123" y="32"/>
                  </a:cubicBezTo>
                  <a:cubicBezTo>
                    <a:pt x="1114" y="32"/>
                    <a:pt x="1117" y="32"/>
                    <a:pt x="1112" y="37"/>
                  </a:cubicBezTo>
                  <a:cubicBezTo>
                    <a:pt x="1107" y="41"/>
                    <a:pt x="1097" y="38"/>
                    <a:pt x="1097" y="36"/>
                  </a:cubicBezTo>
                  <a:cubicBezTo>
                    <a:pt x="1097" y="33"/>
                    <a:pt x="1094" y="32"/>
                    <a:pt x="1089" y="30"/>
                  </a:cubicBezTo>
                  <a:cubicBezTo>
                    <a:pt x="1083" y="28"/>
                    <a:pt x="1079" y="34"/>
                    <a:pt x="1074" y="32"/>
                  </a:cubicBezTo>
                  <a:cubicBezTo>
                    <a:pt x="1069" y="30"/>
                    <a:pt x="1071" y="35"/>
                    <a:pt x="1058" y="35"/>
                  </a:cubicBezTo>
                  <a:cubicBezTo>
                    <a:pt x="1046" y="35"/>
                    <a:pt x="1049" y="38"/>
                    <a:pt x="1044" y="37"/>
                  </a:cubicBezTo>
                  <a:cubicBezTo>
                    <a:pt x="1039" y="35"/>
                    <a:pt x="1044" y="42"/>
                    <a:pt x="1037" y="40"/>
                  </a:cubicBezTo>
                  <a:cubicBezTo>
                    <a:pt x="1029" y="39"/>
                    <a:pt x="1027" y="42"/>
                    <a:pt x="1017" y="42"/>
                  </a:cubicBezTo>
                  <a:cubicBezTo>
                    <a:pt x="1007" y="42"/>
                    <a:pt x="1007" y="44"/>
                    <a:pt x="1004" y="44"/>
                  </a:cubicBezTo>
                  <a:cubicBezTo>
                    <a:pt x="1000" y="44"/>
                    <a:pt x="995" y="46"/>
                    <a:pt x="986" y="45"/>
                  </a:cubicBezTo>
                  <a:cubicBezTo>
                    <a:pt x="977" y="45"/>
                    <a:pt x="983" y="51"/>
                    <a:pt x="977" y="52"/>
                  </a:cubicBezTo>
                  <a:cubicBezTo>
                    <a:pt x="972" y="54"/>
                    <a:pt x="971" y="56"/>
                    <a:pt x="968" y="57"/>
                  </a:cubicBezTo>
                  <a:cubicBezTo>
                    <a:pt x="964" y="57"/>
                    <a:pt x="967" y="63"/>
                    <a:pt x="966" y="64"/>
                  </a:cubicBezTo>
                  <a:cubicBezTo>
                    <a:pt x="965" y="65"/>
                    <a:pt x="963" y="69"/>
                    <a:pt x="964" y="72"/>
                  </a:cubicBezTo>
                  <a:cubicBezTo>
                    <a:pt x="964" y="74"/>
                    <a:pt x="976" y="76"/>
                    <a:pt x="976" y="76"/>
                  </a:cubicBezTo>
                  <a:cubicBezTo>
                    <a:pt x="976" y="76"/>
                    <a:pt x="977" y="83"/>
                    <a:pt x="967" y="81"/>
                  </a:cubicBezTo>
                  <a:cubicBezTo>
                    <a:pt x="957" y="80"/>
                    <a:pt x="967" y="81"/>
                    <a:pt x="961" y="84"/>
                  </a:cubicBezTo>
                  <a:cubicBezTo>
                    <a:pt x="955" y="86"/>
                    <a:pt x="948" y="85"/>
                    <a:pt x="938" y="85"/>
                  </a:cubicBezTo>
                  <a:cubicBezTo>
                    <a:pt x="927" y="85"/>
                    <a:pt x="926" y="86"/>
                    <a:pt x="919" y="85"/>
                  </a:cubicBezTo>
                  <a:cubicBezTo>
                    <a:pt x="911" y="85"/>
                    <a:pt x="905" y="86"/>
                    <a:pt x="897" y="85"/>
                  </a:cubicBezTo>
                  <a:cubicBezTo>
                    <a:pt x="889" y="85"/>
                    <a:pt x="883" y="87"/>
                    <a:pt x="877" y="89"/>
                  </a:cubicBezTo>
                  <a:cubicBezTo>
                    <a:pt x="872" y="92"/>
                    <a:pt x="876" y="95"/>
                    <a:pt x="877" y="99"/>
                  </a:cubicBezTo>
                  <a:cubicBezTo>
                    <a:pt x="879" y="102"/>
                    <a:pt x="879" y="99"/>
                    <a:pt x="894" y="108"/>
                  </a:cubicBezTo>
                  <a:cubicBezTo>
                    <a:pt x="908" y="117"/>
                    <a:pt x="897" y="113"/>
                    <a:pt x="902" y="115"/>
                  </a:cubicBezTo>
                  <a:cubicBezTo>
                    <a:pt x="906" y="118"/>
                    <a:pt x="915" y="117"/>
                    <a:pt x="923" y="118"/>
                  </a:cubicBezTo>
                  <a:cubicBezTo>
                    <a:pt x="932" y="118"/>
                    <a:pt x="937" y="122"/>
                    <a:pt x="942" y="129"/>
                  </a:cubicBezTo>
                  <a:cubicBezTo>
                    <a:pt x="946" y="136"/>
                    <a:pt x="936" y="131"/>
                    <a:pt x="926" y="131"/>
                  </a:cubicBezTo>
                  <a:cubicBezTo>
                    <a:pt x="916" y="131"/>
                    <a:pt x="917" y="128"/>
                    <a:pt x="910" y="126"/>
                  </a:cubicBezTo>
                  <a:cubicBezTo>
                    <a:pt x="902" y="123"/>
                    <a:pt x="907" y="125"/>
                    <a:pt x="899" y="121"/>
                  </a:cubicBezTo>
                  <a:cubicBezTo>
                    <a:pt x="890" y="116"/>
                    <a:pt x="892" y="119"/>
                    <a:pt x="885" y="118"/>
                  </a:cubicBezTo>
                  <a:cubicBezTo>
                    <a:pt x="878" y="118"/>
                    <a:pt x="876" y="115"/>
                    <a:pt x="869" y="115"/>
                  </a:cubicBezTo>
                  <a:cubicBezTo>
                    <a:pt x="863" y="115"/>
                    <a:pt x="864" y="115"/>
                    <a:pt x="860" y="113"/>
                  </a:cubicBezTo>
                  <a:cubicBezTo>
                    <a:pt x="856" y="111"/>
                    <a:pt x="857" y="111"/>
                    <a:pt x="851" y="110"/>
                  </a:cubicBezTo>
                  <a:cubicBezTo>
                    <a:pt x="844" y="109"/>
                    <a:pt x="843" y="111"/>
                    <a:pt x="835" y="113"/>
                  </a:cubicBezTo>
                  <a:cubicBezTo>
                    <a:pt x="828" y="115"/>
                    <a:pt x="837" y="117"/>
                    <a:pt x="843" y="120"/>
                  </a:cubicBezTo>
                  <a:cubicBezTo>
                    <a:pt x="848" y="123"/>
                    <a:pt x="846" y="120"/>
                    <a:pt x="854" y="120"/>
                  </a:cubicBezTo>
                  <a:cubicBezTo>
                    <a:pt x="862" y="119"/>
                    <a:pt x="857" y="120"/>
                    <a:pt x="859" y="127"/>
                  </a:cubicBezTo>
                  <a:cubicBezTo>
                    <a:pt x="862" y="133"/>
                    <a:pt x="858" y="129"/>
                    <a:pt x="852" y="129"/>
                  </a:cubicBezTo>
                  <a:cubicBezTo>
                    <a:pt x="846" y="129"/>
                    <a:pt x="845" y="128"/>
                    <a:pt x="839" y="126"/>
                  </a:cubicBezTo>
                  <a:cubicBezTo>
                    <a:pt x="834" y="124"/>
                    <a:pt x="834" y="124"/>
                    <a:pt x="830" y="124"/>
                  </a:cubicBezTo>
                  <a:cubicBezTo>
                    <a:pt x="826" y="124"/>
                    <a:pt x="825" y="131"/>
                    <a:pt x="830" y="135"/>
                  </a:cubicBezTo>
                  <a:cubicBezTo>
                    <a:pt x="835" y="138"/>
                    <a:pt x="841" y="138"/>
                    <a:pt x="848" y="138"/>
                  </a:cubicBezTo>
                  <a:cubicBezTo>
                    <a:pt x="855" y="138"/>
                    <a:pt x="855" y="138"/>
                    <a:pt x="862" y="138"/>
                  </a:cubicBezTo>
                  <a:cubicBezTo>
                    <a:pt x="868" y="137"/>
                    <a:pt x="872" y="143"/>
                    <a:pt x="884" y="147"/>
                  </a:cubicBezTo>
                  <a:cubicBezTo>
                    <a:pt x="896" y="151"/>
                    <a:pt x="886" y="151"/>
                    <a:pt x="878" y="149"/>
                  </a:cubicBezTo>
                  <a:cubicBezTo>
                    <a:pt x="870" y="148"/>
                    <a:pt x="874" y="147"/>
                    <a:pt x="861" y="145"/>
                  </a:cubicBezTo>
                  <a:cubicBezTo>
                    <a:pt x="849" y="142"/>
                    <a:pt x="856" y="145"/>
                    <a:pt x="847" y="144"/>
                  </a:cubicBezTo>
                  <a:cubicBezTo>
                    <a:pt x="838" y="143"/>
                    <a:pt x="840" y="142"/>
                    <a:pt x="828" y="141"/>
                  </a:cubicBezTo>
                  <a:cubicBezTo>
                    <a:pt x="815" y="139"/>
                    <a:pt x="821" y="139"/>
                    <a:pt x="814" y="132"/>
                  </a:cubicBezTo>
                  <a:cubicBezTo>
                    <a:pt x="806" y="126"/>
                    <a:pt x="812" y="122"/>
                    <a:pt x="812" y="119"/>
                  </a:cubicBezTo>
                  <a:cubicBezTo>
                    <a:pt x="812" y="116"/>
                    <a:pt x="812" y="114"/>
                    <a:pt x="809" y="111"/>
                  </a:cubicBezTo>
                  <a:cubicBezTo>
                    <a:pt x="805" y="107"/>
                    <a:pt x="797" y="103"/>
                    <a:pt x="788" y="101"/>
                  </a:cubicBezTo>
                  <a:cubicBezTo>
                    <a:pt x="779" y="99"/>
                    <a:pt x="791" y="109"/>
                    <a:pt x="798" y="112"/>
                  </a:cubicBezTo>
                  <a:cubicBezTo>
                    <a:pt x="804" y="115"/>
                    <a:pt x="801" y="117"/>
                    <a:pt x="798" y="120"/>
                  </a:cubicBezTo>
                  <a:cubicBezTo>
                    <a:pt x="796" y="123"/>
                    <a:pt x="790" y="124"/>
                    <a:pt x="785" y="126"/>
                  </a:cubicBezTo>
                  <a:cubicBezTo>
                    <a:pt x="780" y="127"/>
                    <a:pt x="783" y="129"/>
                    <a:pt x="779" y="134"/>
                  </a:cubicBezTo>
                  <a:cubicBezTo>
                    <a:pt x="774" y="138"/>
                    <a:pt x="783" y="139"/>
                    <a:pt x="791" y="143"/>
                  </a:cubicBezTo>
                  <a:cubicBezTo>
                    <a:pt x="800" y="147"/>
                    <a:pt x="796" y="148"/>
                    <a:pt x="805" y="152"/>
                  </a:cubicBezTo>
                  <a:cubicBezTo>
                    <a:pt x="813" y="156"/>
                    <a:pt x="813" y="155"/>
                    <a:pt x="812" y="159"/>
                  </a:cubicBezTo>
                  <a:cubicBezTo>
                    <a:pt x="811" y="163"/>
                    <a:pt x="810" y="165"/>
                    <a:pt x="810" y="175"/>
                  </a:cubicBezTo>
                  <a:cubicBezTo>
                    <a:pt x="810" y="184"/>
                    <a:pt x="818" y="184"/>
                    <a:pt x="818" y="185"/>
                  </a:cubicBezTo>
                  <a:cubicBezTo>
                    <a:pt x="819" y="186"/>
                    <a:pt x="831" y="190"/>
                    <a:pt x="836" y="189"/>
                  </a:cubicBezTo>
                  <a:cubicBezTo>
                    <a:pt x="841" y="188"/>
                    <a:pt x="856" y="188"/>
                    <a:pt x="861" y="187"/>
                  </a:cubicBezTo>
                  <a:cubicBezTo>
                    <a:pt x="867" y="185"/>
                    <a:pt x="878" y="191"/>
                    <a:pt x="887" y="192"/>
                  </a:cubicBezTo>
                  <a:cubicBezTo>
                    <a:pt x="896" y="192"/>
                    <a:pt x="895" y="198"/>
                    <a:pt x="904" y="202"/>
                  </a:cubicBezTo>
                  <a:cubicBezTo>
                    <a:pt x="912" y="206"/>
                    <a:pt x="907" y="210"/>
                    <a:pt x="907" y="215"/>
                  </a:cubicBezTo>
                  <a:cubicBezTo>
                    <a:pt x="906" y="219"/>
                    <a:pt x="908" y="223"/>
                    <a:pt x="914" y="224"/>
                  </a:cubicBezTo>
                  <a:cubicBezTo>
                    <a:pt x="920" y="226"/>
                    <a:pt x="925" y="229"/>
                    <a:pt x="922" y="229"/>
                  </a:cubicBezTo>
                  <a:cubicBezTo>
                    <a:pt x="919" y="229"/>
                    <a:pt x="910" y="230"/>
                    <a:pt x="907" y="227"/>
                  </a:cubicBezTo>
                  <a:cubicBezTo>
                    <a:pt x="905" y="224"/>
                    <a:pt x="900" y="215"/>
                    <a:pt x="899" y="210"/>
                  </a:cubicBezTo>
                  <a:cubicBezTo>
                    <a:pt x="898" y="206"/>
                    <a:pt x="897" y="210"/>
                    <a:pt x="892" y="205"/>
                  </a:cubicBezTo>
                  <a:cubicBezTo>
                    <a:pt x="887" y="201"/>
                    <a:pt x="883" y="203"/>
                    <a:pt x="879" y="199"/>
                  </a:cubicBezTo>
                  <a:cubicBezTo>
                    <a:pt x="874" y="195"/>
                    <a:pt x="871" y="195"/>
                    <a:pt x="869" y="194"/>
                  </a:cubicBezTo>
                  <a:cubicBezTo>
                    <a:pt x="867" y="194"/>
                    <a:pt x="861" y="196"/>
                    <a:pt x="856" y="196"/>
                  </a:cubicBezTo>
                  <a:cubicBezTo>
                    <a:pt x="851" y="196"/>
                    <a:pt x="848" y="196"/>
                    <a:pt x="843" y="196"/>
                  </a:cubicBezTo>
                  <a:cubicBezTo>
                    <a:pt x="838" y="197"/>
                    <a:pt x="843" y="211"/>
                    <a:pt x="847" y="213"/>
                  </a:cubicBezTo>
                  <a:cubicBezTo>
                    <a:pt x="852" y="215"/>
                    <a:pt x="856" y="222"/>
                    <a:pt x="854" y="224"/>
                  </a:cubicBezTo>
                  <a:cubicBezTo>
                    <a:pt x="853" y="226"/>
                    <a:pt x="851" y="228"/>
                    <a:pt x="849" y="236"/>
                  </a:cubicBezTo>
                  <a:cubicBezTo>
                    <a:pt x="846" y="245"/>
                    <a:pt x="847" y="240"/>
                    <a:pt x="842" y="246"/>
                  </a:cubicBezTo>
                  <a:cubicBezTo>
                    <a:pt x="836" y="252"/>
                    <a:pt x="837" y="248"/>
                    <a:pt x="834" y="253"/>
                  </a:cubicBezTo>
                  <a:cubicBezTo>
                    <a:pt x="832" y="258"/>
                    <a:pt x="827" y="257"/>
                    <a:pt x="822" y="258"/>
                  </a:cubicBezTo>
                  <a:cubicBezTo>
                    <a:pt x="817" y="260"/>
                    <a:pt x="816" y="260"/>
                    <a:pt x="812" y="260"/>
                  </a:cubicBezTo>
                  <a:cubicBezTo>
                    <a:pt x="808" y="260"/>
                    <a:pt x="805" y="262"/>
                    <a:pt x="795" y="260"/>
                  </a:cubicBezTo>
                  <a:cubicBezTo>
                    <a:pt x="785" y="258"/>
                    <a:pt x="778" y="256"/>
                    <a:pt x="774" y="254"/>
                  </a:cubicBezTo>
                  <a:cubicBezTo>
                    <a:pt x="771" y="251"/>
                    <a:pt x="773" y="249"/>
                    <a:pt x="773" y="249"/>
                  </a:cubicBezTo>
                  <a:cubicBezTo>
                    <a:pt x="773" y="249"/>
                    <a:pt x="783" y="247"/>
                    <a:pt x="787" y="245"/>
                  </a:cubicBezTo>
                  <a:cubicBezTo>
                    <a:pt x="791" y="244"/>
                    <a:pt x="796" y="245"/>
                    <a:pt x="803" y="248"/>
                  </a:cubicBezTo>
                  <a:cubicBezTo>
                    <a:pt x="810" y="251"/>
                    <a:pt x="813" y="249"/>
                    <a:pt x="812" y="247"/>
                  </a:cubicBezTo>
                  <a:cubicBezTo>
                    <a:pt x="811" y="246"/>
                    <a:pt x="817" y="242"/>
                    <a:pt x="820" y="236"/>
                  </a:cubicBezTo>
                  <a:cubicBezTo>
                    <a:pt x="824" y="229"/>
                    <a:pt x="824" y="230"/>
                    <a:pt x="828" y="225"/>
                  </a:cubicBezTo>
                  <a:cubicBezTo>
                    <a:pt x="832" y="221"/>
                    <a:pt x="825" y="217"/>
                    <a:pt x="825" y="215"/>
                  </a:cubicBezTo>
                  <a:cubicBezTo>
                    <a:pt x="825" y="212"/>
                    <a:pt x="825" y="210"/>
                    <a:pt x="823" y="205"/>
                  </a:cubicBezTo>
                  <a:cubicBezTo>
                    <a:pt x="821" y="200"/>
                    <a:pt x="810" y="201"/>
                    <a:pt x="808" y="198"/>
                  </a:cubicBezTo>
                  <a:cubicBezTo>
                    <a:pt x="805" y="195"/>
                    <a:pt x="801" y="191"/>
                    <a:pt x="800" y="184"/>
                  </a:cubicBezTo>
                  <a:cubicBezTo>
                    <a:pt x="799" y="176"/>
                    <a:pt x="791" y="178"/>
                    <a:pt x="788" y="171"/>
                  </a:cubicBezTo>
                  <a:cubicBezTo>
                    <a:pt x="785" y="164"/>
                    <a:pt x="784" y="162"/>
                    <a:pt x="785" y="156"/>
                  </a:cubicBezTo>
                  <a:cubicBezTo>
                    <a:pt x="786" y="151"/>
                    <a:pt x="781" y="148"/>
                    <a:pt x="775" y="145"/>
                  </a:cubicBezTo>
                  <a:cubicBezTo>
                    <a:pt x="770" y="142"/>
                    <a:pt x="765" y="141"/>
                    <a:pt x="758" y="136"/>
                  </a:cubicBezTo>
                  <a:cubicBezTo>
                    <a:pt x="751" y="132"/>
                    <a:pt x="759" y="132"/>
                    <a:pt x="760" y="131"/>
                  </a:cubicBezTo>
                  <a:cubicBezTo>
                    <a:pt x="761" y="130"/>
                    <a:pt x="759" y="122"/>
                    <a:pt x="758" y="113"/>
                  </a:cubicBezTo>
                  <a:cubicBezTo>
                    <a:pt x="758" y="105"/>
                    <a:pt x="757" y="110"/>
                    <a:pt x="743" y="106"/>
                  </a:cubicBezTo>
                  <a:cubicBezTo>
                    <a:pt x="730" y="102"/>
                    <a:pt x="729" y="106"/>
                    <a:pt x="720" y="105"/>
                  </a:cubicBezTo>
                  <a:cubicBezTo>
                    <a:pt x="712" y="105"/>
                    <a:pt x="713" y="105"/>
                    <a:pt x="707" y="103"/>
                  </a:cubicBezTo>
                  <a:cubicBezTo>
                    <a:pt x="701" y="100"/>
                    <a:pt x="716" y="98"/>
                    <a:pt x="722" y="98"/>
                  </a:cubicBezTo>
                  <a:cubicBezTo>
                    <a:pt x="729" y="98"/>
                    <a:pt x="727" y="97"/>
                    <a:pt x="723" y="94"/>
                  </a:cubicBezTo>
                  <a:cubicBezTo>
                    <a:pt x="719" y="91"/>
                    <a:pt x="705" y="91"/>
                    <a:pt x="701" y="92"/>
                  </a:cubicBezTo>
                  <a:cubicBezTo>
                    <a:pt x="698" y="93"/>
                    <a:pt x="702" y="100"/>
                    <a:pt x="697" y="100"/>
                  </a:cubicBezTo>
                  <a:cubicBezTo>
                    <a:pt x="692" y="100"/>
                    <a:pt x="692" y="105"/>
                    <a:pt x="691" y="108"/>
                  </a:cubicBezTo>
                  <a:cubicBezTo>
                    <a:pt x="690" y="112"/>
                    <a:pt x="690" y="124"/>
                    <a:pt x="690" y="127"/>
                  </a:cubicBezTo>
                  <a:cubicBezTo>
                    <a:pt x="690" y="129"/>
                    <a:pt x="690" y="133"/>
                    <a:pt x="684" y="135"/>
                  </a:cubicBezTo>
                  <a:cubicBezTo>
                    <a:pt x="678" y="138"/>
                    <a:pt x="677" y="138"/>
                    <a:pt x="672" y="139"/>
                  </a:cubicBezTo>
                  <a:cubicBezTo>
                    <a:pt x="667" y="140"/>
                    <a:pt x="671" y="144"/>
                    <a:pt x="671" y="149"/>
                  </a:cubicBezTo>
                  <a:cubicBezTo>
                    <a:pt x="671" y="154"/>
                    <a:pt x="681" y="152"/>
                    <a:pt x="683" y="152"/>
                  </a:cubicBezTo>
                  <a:cubicBezTo>
                    <a:pt x="686" y="153"/>
                    <a:pt x="686" y="155"/>
                    <a:pt x="685" y="157"/>
                  </a:cubicBezTo>
                  <a:cubicBezTo>
                    <a:pt x="684" y="159"/>
                    <a:pt x="690" y="164"/>
                    <a:pt x="692" y="165"/>
                  </a:cubicBezTo>
                  <a:cubicBezTo>
                    <a:pt x="694" y="165"/>
                    <a:pt x="689" y="174"/>
                    <a:pt x="689" y="176"/>
                  </a:cubicBezTo>
                  <a:cubicBezTo>
                    <a:pt x="689" y="179"/>
                    <a:pt x="695" y="181"/>
                    <a:pt x="695" y="181"/>
                  </a:cubicBezTo>
                  <a:cubicBezTo>
                    <a:pt x="695" y="181"/>
                    <a:pt x="709" y="182"/>
                    <a:pt x="715" y="182"/>
                  </a:cubicBezTo>
                  <a:cubicBezTo>
                    <a:pt x="721" y="182"/>
                    <a:pt x="715" y="182"/>
                    <a:pt x="722" y="189"/>
                  </a:cubicBezTo>
                  <a:cubicBezTo>
                    <a:pt x="729" y="197"/>
                    <a:pt x="726" y="193"/>
                    <a:pt x="734" y="194"/>
                  </a:cubicBezTo>
                  <a:cubicBezTo>
                    <a:pt x="743" y="195"/>
                    <a:pt x="739" y="194"/>
                    <a:pt x="739" y="196"/>
                  </a:cubicBezTo>
                  <a:cubicBezTo>
                    <a:pt x="739" y="198"/>
                    <a:pt x="739" y="203"/>
                    <a:pt x="741" y="208"/>
                  </a:cubicBezTo>
                  <a:cubicBezTo>
                    <a:pt x="743" y="213"/>
                    <a:pt x="740" y="213"/>
                    <a:pt x="733" y="210"/>
                  </a:cubicBezTo>
                  <a:cubicBezTo>
                    <a:pt x="725" y="207"/>
                    <a:pt x="720" y="205"/>
                    <a:pt x="712" y="201"/>
                  </a:cubicBezTo>
                  <a:cubicBezTo>
                    <a:pt x="704" y="198"/>
                    <a:pt x="704" y="199"/>
                    <a:pt x="696" y="195"/>
                  </a:cubicBezTo>
                  <a:cubicBezTo>
                    <a:pt x="688" y="191"/>
                    <a:pt x="675" y="194"/>
                    <a:pt x="663" y="188"/>
                  </a:cubicBezTo>
                  <a:cubicBezTo>
                    <a:pt x="650" y="183"/>
                    <a:pt x="649" y="180"/>
                    <a:pt x="644" y="177"/>
                  </a:cubicBezTo>
                  <a:cubicBezTo>
                    <a:pt x="639" y="174"/>
                    <a:pt x="633" y="177"/>
                    <a:pt x="620" y="176"/>
                  </a:cubicBezTo>
                  <a:cubicBezTo>
                    <a:pt x="606" y="176"/>
                    <a:pt x="620" y="176"/>
                    <a:pt x="606" y="175"/>
                  </a:cubicBezTo>
                  <a:cubicBezTo>
                    <a:pt x="592" y="175"/>
                    <a:pt x="592" y="175"/>
                    <a:pt x="587" y="175"/>
                  </a:cubicBezTo>
                  <a:cubicBezTo>
                    <a:pt x="582" y="175"/>
                    <a:pt x="583" y="177"/>
                    <a:pt x="577" y="176"/>
                  </a:cubicBezTo>
                  <a:cubicBezTo>
                    <a:pt x="570" y="176"/>
                    <a:pt x="572" y="174"/>
                    <a:pt x="566" y="170"/>
                  </a:cubicBezTo>
                  <a:cubicBezTo>
                    <a:pt x="561" y="166"/>
                    <a:pt x="556" y="164"/>
                    <a:pt x="549" y="160"/>
                  </a:cubicBezTo>
                  <a:cubicBezTo>
                    <a:pt x="542" y="156"/>
                    <a:pt x="536" y="159"/>
                    <a:pt x="536" y="162"/>
                  </a:cubicBezTo>
                  <a:cubicBezTo>
                    <a:pt x="536" y="165"/>
                    <a:pt x="542" y="169"/>
                    <a:pt x="549" y="172"/>
                  </a:cubicBezTo>
                  <a:cubicBezTo>
                    <a:pt x="556" y="175"/>
                    <a:pt x="559" y="175"/>
                    <a:pt x="563" y="175"/>
                  </a:cubicBezTo>
                  <a:cubicBezTo>
                    <a:pt x="568" y="175"/>
                    <a:pt x="573" y="181"/>
                    <a:pt x="573" y="182"/>
                  </a:cubicBezTo>
                  <a:cubicBezTo>
                    <a:pt x="573" y="183"/>
                    <a:pt x="577" y="187"/>
                    <a:pt x="582" y="188"/>
                  </a:cubicBezTo>
                  <a:cubicBezTo>
                    <a:pt x="586" y="189"/>
                    <a:pt x="585" y="189"/>
                    <a:pt x="588" y="193"/>
                  </a:cubicBezTo>
                  <a:cubicBezTo>
                    <a:pt x="592" y="196"/>
                    <a:pt x="585" y="198"/>
                    <a:pt x="579" y="199"/>
                  </a:cubicBezTo>
                  <a:cubicBezTo>
                    <a:pt x="573" y="201"/>
                    <a:pt x="576" y="203"/>
                    <a:pt x="577" y="207"/>
                  </a:cubicBezTo>
                  <a:cubicBezTo>
                    <a:pt x="578" y="210"/>
                    <a:pt x="573" y="213"/>
                    <a:pt x="569" y="211"/>
                  </a:cubicBezTo>
                  <a:cubicBezTo>
                    <a:pt x="565" y="209"/>
                    <a:pt x="563" y="204"/>
                    <a:pt x="563" y="201"/>
                  </a:cubicBezTo>
                  <a:cubicBezTo>
                    <a:pt x="563" y="198"/>
                    <a:pt x="562" y="199"/>
                    <a:pt x="558" y="194"/>
                  </a:cubicBezTo>
                  <a:cubicBezTo>
                    <a:pt x="554" y="189"/>
                    <a:pt x="551" y="194"/>
                    <a:pt x="542" y="196"/>
                  </a:cubicBezTo>
                  <a:cubicBezTo>
                    <a:pt x="534" y="198"/>
                    <a:pt x="535" y="200"/>
                    <a:pt x="532" y="201"/>
                  </a:cubicBezTo>
                  <a:cubicBezTo>
                    <a:pt x="529" y="203"/>
                    <a:pt x="524" y="203"/>
                    <a:pt x="519" y="203"/>
                  </a:cubicBezTo>
                  <a:cubicBezTo>
                    <a:pt x="513" y="203"/>
                    <a:pt x="513" y="202"/>
                    <a:pt x="507" y="201"/>
                  </a:cubicBezTo>
                  <a:cubicBezTo>
                    <a:pt x="502" y="200"/>
                    <a:pt x="497" y="205"/>
                    <a:pt x="494" y="206"/>
                  </a:cubicBezTo>
                  <a:cubicBezTo>
                    <a:pt x="491" y="206"/>
                    <a:pt x="488" y="208"/>
                    <a:pt x="480" y="212"/>
                  </a:cubicBezTo>
                  <a:cubicBezTo>
                    <a:pt x="473" y="215"/>
                    <a:pt x="474" y="213"/>
                    <a:pt x="469" y="213"/>
                  </a:cubicBezTo>
                  <a:cubicBezTo>
                    <a:pt x="463" y="214"/>
                    <a:pt x="467" y="213"/>
                    <a:pt x="461" y="209"/>
                  </a:cubicBezTo>
                  <a:cubicBezTo>
                    <a:pt x="455" y="205"/>
                    <a:pt x="467" y="207"/>
                    <a:pt x="468" y="204"/>
                  </a:cubicBezTo>
                  <a:cubicBezTo>
                    <a:pt x="470" y="202"/>
                    <a:pt x="468" y="200"/>
                    <a:pt x="466" y="195"/>
                  </a:cubicBezTo>
                  <a:cubicBezTo>
                    <a:pt x="463" y="190"/>
                    <a:pt x="461" y="196"/>
                    <a:pt x="452" y="195"/>
                  </a:cubicBezTo>
                  <a:cubicBezTo>
                    <a:pt x="443" y="195"/>
                    <a:pt x="448" y="196"/>
                    <a:pt x="443" y="196"/>
                  </a:cubicBezTo>
                  <a:cubicBezTo>
                    <a:pt x="438" y="196"/>
                    <a:pt x="442" y="204"/>
                    <a:pt x="446" y="207"/>
                  </a:cubicBezTo>
                  <a:cubicBezTo>
                    <a:pt x="450" y="210"/>
                    <a:pt x="440" y="213"/>
                    <a:pt x="437" y="206"/>
                  </a:cubicBezTo>
                  <a:cubicBezTo>
                    <a:pt x="435" y="199"/>
                    <a:pt x="436" y="204"/>
                    <a:pt x="425" y="204"/>
                  </a:cubicBezTo>
                  <a:cubicBezTo>
                    <a:pt x="415" y="204"/>
                    <a:pt x="422" y="206"/>
                    <a:pt x="415" y="207"/>
                  </a:cubicBezTo>
                  <a:cubicBezTo>
                    <a:pt x="407" y="208"/>
                    <a:pt x="409" y="213"/>
                    <a:pt x="396" y="217"/>
                  </a:cubicBezTo>
                  <a:cubicBezTo>
                    <a:pt x="392" y="218"/>
                    <a:pt x="391" y="219"/>
                    <a:pt x="391" y="219"/>
                  </a:cubicBezTo>
                  <a:cubicBezTo>
                    <a:pt x="394" y="220"/>
                    <a:pt x="392" y="220"/>
                    <a:pt x="391" y="219"/>
                  </a:cubicBezTo>
                  <a:cubicBezTo>
                    <a:pt x="390" y="219"/>
                    <a:pt x="388" y="219"/>
                    <a:pt x="385" y="219"/>
                  </a:cubicBezTo>
                  <a:cubicBezTo>
                    <a:pt x="369" y="218"/>
                    <a:pt x="382" y="222"/>
                    <a:pt x="380" y="222"/>
                  </a:cubicBezTo>
                  <a:cubicBezTo>
                    <a:pt x="377" y="223"/>
                    <a:pt x="377" y="225"/>
                    <a:pt x="374" y="226"/>
                  </a:cubicBezTo>
                  <a:cubicBezTo>
                    <a:pt x="372" y="227"/>
                    <a:pt x="371" y="227"/>
                    <a:pt x="367" y="229"/>
                  </a:cubicBezTo>
                  <a:cubicBezTo>
                    <a:pt x="362" y="231"/>
                    <a:pt x="367" y="229"/>
                    <a:pt x="365" y="234"/>
                  </a:cubicBezTo>
                  <a:cubicBezTo>
                    <a:pt x="364" y="240"/>
                    <a:pt x="364" y="239"/>
                    <a:pt x="361" y="244"/>
                  </a:cubicBezTo>
                  <a:cubicBezTo>
                    <a:pt x="357" y="250"/>
                    <a:pt x="359" y="246"/>
                    <a:pt x="346" y="245"/>
                  </a:cubicBezTo>
                  <a:cubicBezTo>
                    <a:pt x="333" y="244"/>
                    <a:pt x="339" y="245"/>
                    <a:pt x="332" y="242"/>
                  </a:cubicBezTo>
                  <a:cubicBezTo>
                    <a:pt x="326" y="240"/>
                    <a:pt x="330" y="242"/>
                    <a:pt x="324" y="238"/>
                  </a:cubicBezTo>
                  <a:cubicBezTo>
                    <a:pt x="317" y="234"/>
                    <a:pt x="317" y="235"/>
                    <a:pt x="310" y="231"/>
                  </a:cubicBezTo>
                  <a:cubicBezTo>
                    <a:pt x="304" y="227"/>
                    <a:pt x="314" y="228"/>
                    <a:pt x="314" y="225"/>
                  </a:cubicBezTo>
                  <a:cubicBezTo>
                    <a:pt x="315" y="222"/>
                    <a:pt x="320" y="223"/>
                    <a:pt x="324" y="222"/>
                  </a:cubicBezTo>
                  <a:cubicBezTo>
                    <a:pt x="327" y="222"/>
                    <a:pt x="331" y="221"/>
                    <a:pt x="340" y="220"/>
                  </a:cubicBezTo>
                  <a:cubicBezTo>
                    <a:pt x="348" y="218"/>
                    <a:pt x="337" y="217"/>
                    <a:pt x="337" y="213"/>
                  </a:cubicBezTo>
                  <a:cubicBezTo>
                    <a:pt x="337" y="209"/>
                    <a:pt x="328" y="210"/>
                    <a:pt x="324" y="207"/>
                  </a:cubicBezTo>
                  <a:cubicBezTo>
                    <a:pt x="320" y="203"/>
                    <a:pt x="319" y="206"/>
                    <a:pt x="311" y="205"/>
                  </a:cubicBezTo>
                  <a:cubicBezTo>
                    <a:pt x="304" y="204"/>
                    <a:pt x="304" y="204"/>
                    <a:pt x="295" y="202"/>
                  </a:cubicBezTo>
                  <a:cubicBezTo>
                    <a:pt x="286" y="201"/>
                    <a:pt x="281" y="202"/>
                    <a:pt x="274" y="202"/>
                  </a:cubicBezTo>
                  <a:cubicBezTo>
                    <a:pt x="267" y="201"/>
                    <a:pt x="283" y="207"/>
                    <a:pt x="287" y="208"/>
                  </a:cubicBezTo>
                  <a:cubicBezTo>
                    <a:pt x="291" y="209"/>
                    <a:pt x="291" y="210"/>
                    <a:pt x="294" y="213"/>
                  </a:cubicBezTo>
                  <a:cubicBezTo>
                    <a:pt x="296" y="215"/>
                    <a:pt x="295" y="216"/>
                    <a:pt x="295" y="218"/>
                  </a:cubicBezTo>
                  <a:cubicBezTo>
                    <a:pt x="295" y="221"/>
                    <a:pt x="290" y="228"/>
                    <a:pt x="290" y="232"/>
                  </a:cubicBezTo>
                  <a:cubicBezTo>
                    <a:pt x="290" y="236"/>
                    <a:pt x="293" y="237"/>
                    <a:pt x="299" y="237"/>
                  </a:cubicBezTo>
                  <a:cubicBezTo>
                    <a:pt x="305" y="237"/>
                    <a:pt x="301" y="240"/>
                    <a:pt x="305" y="244"/>
                  </a:cubicBezTo>
                  <a:cubicBezTo>
                    <a:pt x="309" y="247"/>
                    <a:pt x="309" y="246"/>
                    <a:pt x="305" y="252"/>
                  </a:cubicBezTo>
                  <a:cubicBezTo>
                    <a:pt x="301" y="259"/>
                    <a:pt x="304" y="262"/>
                    <a:pt x="301" y="260"/>
                  </a:cubicBezTo>
                  <a:cubicBezTo>
                    <a:pt x="297" y="259"/>
                    <a:pt x="292" y="260"/>
                    <a:pt x="290" y="258"/>
                  </a:cubicBezTo>
                  <a:cubicBezTo>
                    <a:pt x="288" y="256"/>
                    <a:pt x="282" y="256"/>
                    <a:pt x="276" y="254"/>
                  </a:cubicBezTo>
                  <a:cubicBezTo>
                    <a:pt x="270" y="251"/>
                    <a:pt x="268" y="255"/>
                    <a:pt x="263" y="254"/>
                  </a:cubicBezTo>
                  <a:cubicBezTo>
                    <a:pt x="258" y="254"/>
                    <a:pt x="261" y="260"/>
                    <a:pt x="251" y="263"/>
                  </a:cubicBezTo>
                  <a:cubicBezTo>
                    <a:pt x="240" y="266"/>
                    <a:pt x="250" y="265"/>
                    <a:pt x="242" y="269"/>
                  </a:cubicBezTo>
                  <a:cubicBezTo>
                    <a:pt x="234" y="273"/>
                    <a:pt x="238" y="272"/>
                    <a:pt x="229" y="274"/>
                  </a:cubicBezTo>
                  <a:cubicBezTo>
                    <a:pt x="220" y="275"/>
                    <a:pt x="226" y="279"/>
                    <a:pt x="226" y="283"/>
                  </a:cubicBezTo>
                  <a:cubicBezTo>
                    <a:pt x="225" y="288"/>
                    <a:pt x="228" y="285"/>
                    <a:pt x="236" y="289"/>
                  </a:cubicBezTo>
                  <a:cubicBezTo>
                    <a:pt x="245" y="293"/>
                    <a:pt x="242" y="296"/>
                    <a:pt x="244" y="299"/>
                  </a:cubicBezTo>
                  <a:cubicBezTo>
                    <a:pt x="245" y="302"/>
                    <a:pt x="240" y="300"/>
                    <a:pt x="231" y="298"/>
                  </a:cubicBezTo>
                  <a:cubicBezTo>
                    <a:pt x="222" y="295"/>
                    <a:pt x="227" y="297"/>
                    <a:pt x="219" y="297"/>
                  </a:cubicBezTo>
                  <a:cubicBezTo>
                    <a:pt x="211" y="296"/>
                    <a:pt x="216" y="296"/>
                    <a:pt x="204" y="295"/>
                  </a:cubicBezTo>
                  <a:cubicBezTo>
                    <a:pt x="192" y="293"/>
                    <a:pt x="199" y="294"/>
                    <a:pt x="192" y="291"/>
                  </a:cubicBezTo>
                  <a:cubicBezTo>
                    <a:pt x="185" y="288"/>
                    <a:pt x="186" y="287"/>
                    <a:pt x="183" y="287"/>
                  </a:cubicBezTo>
                  <a:cubicBezTo>
                    <a:pt x="180" y="286"/>
                    <a:pt x="178" y="288"/>
                    <a:pt x="173" y="288"/>
                  </a:cubicBezTo>
                  <a:cubicBezTo>
                    <a:pt x="168" y="288"/>
                    <a:pt x="171" y="293"/>
                    <a:pt x="169" y="297"/>
                  </a:cubicBezTo>
                  <a:cubicBezTo>
                    <a:pt x="167" y="302"/>
                    <a:pt x="175" y="300"/>
                    <a:pt x="185" y="304"/>
                  </a:cubicBezTo>
                  <a:cubicBezTo>
                    <a:pt x="195" y="307"/>
                    <a:pt x="192" y="307"/>
                    <a:pt x="199" y="307"/>
                  </a:cubicBezTo>
                  <a:cubicBezTo>
                    <a:pt x="207" y="307"/>
                    <a:pt x="201" y="310"/>
                    <a:pt x="201" y="313"/>
                  </a:cubicBezTo>
                  <a:cubicBezTo>
                    <a:pt x="201" y="317"/>
                    <a:pt x="197" y="319"/>
                    <a:pt x="193" y="319"/>
                  </a:cubicBezTo>
                  <a:cubicBezTo>
                    <a:pt x="188" y="319"/>
                    <a:pt x="188" y="319"/>
                    <a:pt x="179" y="317"/>
                  </a:cubicBezTo>
                  <a:cubicBezTo>
                    <a:pt x="170" y="316"/>
                    <a:pt x="172" y="312"/>
                    <a:pt x="170" y="311"/>
                  </a:cubicBezTo>
                  <a:cubicBezTo>
                    <a:pt x="168" y="309"/>
                    <a:pt x="163" y="308"/>
                    <a:pt x="155" y="306"/>
                  </a:cubicBezTo>
                  <a:cubicBezTo>
                    <a:pt x="148" y="304"/>
                    <a:pt x="148" y="306"/>
                    <a:pt x="142" y="302"/>
                  </a:cubicBezTo>
                  <a:cubicBezTo>
                    <a:pt x="137" y="298"/>
                    <a:pt x="138" y="299"/>
                    <a:pt x="136" y="293"/>
                  </a:cubicBezTo>
                  <a:cubicBezTo>
                    <a:pt x="135" y="287"/>
                    <a:pt x="136" y="289"/>
                    <a:pt x="130" y="284"/>
                  </a:cubicBezTo>
                  <a:cubicBezTo>
                    <a:pt x="124" y="280"/>
                    <a:pt x="129" y="279"/>
                    <a:pt x="131" y="274"/>
                  </a:cubicBezTo>
                  <a:cubicBezTo>
                    <a:pt x="134" y="269"/>
                    <a:pt x="130" y="268"/>
                    <a:pt x="128" y="264"/>
                  </a:cubicBezTo>
                  <a:cubicBezTo>
                    <a:pt x="126" y="261"/>
                    <a:pt x="120" y="260"/>
                    <a:pt x="111" y="258"/>
                  </a:cubicBezTo>
                  <a:cubicBezTo>
                    <a:pt x="102" y="256"/>
                    <a:pt x="103" y="258"/>
                    <a:pt x="93" y="252"/>
                  </a:cubicBezTo>
                  <a:cubicBezTo>
                    <a:pt x="82" y="246"/>
                    <a:pt x="86" y="245"/>
                    <a:pt x="82" y="239"/>
                  </a:cubicBezTo>
                  <a:cubicBezTo>
                    <a:pt x="78" y="232"/>
                    <a:pt x="90" y="242"/>
                    <a:pt x="97" y="246"/>
                  </a:cubicBezTo>
                  <a:cubicBezTo>
                    <a:pt x="103" y="251"/>
                    <a:pt x="102" y="249"/>
                    <a:pt x="111" y="249"/>
                  </a:cubicBezTo>
                  <a:cubicBezTo>
                    <a:pt x="120" y="249"/>
                    <a:pt x="123" y="253"/>
                    <a:pt x="136" y="255"/>
                  </a:cubicBezTo>
                  <a:cubicBezTo>
                    <a:pt x="148" y="258"/>
                    <a:pt x="144" y="257"/>
                    <a:pt x="158" y="257"/>
                  </a:cubicBezTo>
                  <a:cubicBezTo>
                    <a:pt x="172" y="257"/>
                    <a:pt x="176" y="262"/>
                    <a:pt x="183" y="263"/>
                  </a:cubicBezTo>
                  <a:cubicBezTo>
                    <a:pt x="191" y="264"/>
                    <a:pt x="190" y="264"/>
                    <a:pt x="199" y="264"/>
                  </a:cubicBezTo>
                  <a:cubicBezTo>
                    <a:pt x="208" y="264"/>
                    <a:pt x="207" y="263"/>
                    <a:pt x="214" y="260"/>
                  </a:cubicBezTo>
                  <a:cubicBezTo>
                    <a:pt x="221" y="257"/>
                    <a:pt x="231" y="261"/>
                    <a:pt x="239" y="255"/>
                  </a:cubicBezTo>
                  <a:cubicBezTo>
                    <a:pt x="247" y="248"/>
                    <a:pt x="242" y="247"/>
                    <a:pt x="243" y="241"/>
                  </a:cubicBezTo>
                  <a:cubicBezTo>
                    <a:pt x="245" y="236"/>
                    <a:pt x="241" y="232"/>
                    <a:pt x="239" y="227"/>
                  </a:cubicBezTo>
                  <a:cubicBezTo>
                    <a:pt x="236" y="223"/>
                    <a:pt x="233" y="224"/>
                    <a:pt x="225" y="222"/>
                  </a:cubicBezTo>
                  <a:cubicBezTo>
                    <a:pt x="217" y="219"/>
                    <a:pt x="214" y="216"/>
                    <a:pt x="206" y="214"/>
                  </a:cubicBezTo>
                  <a:cubicBezTo>
                    <a:pt x="198" y="212"/>
                    <a:pt x="206" y="214"/>
                    <a:pt x="193" y="207"/>
                  </a:cubicBezTo>
                  <a:cubicBezTo>
                    <a:pt x="181" y="199"/>
                    <a:pt x="189" y="206"/>
                    <a:pt x="175" y="200"/>
                  </a:cubicBezTo>
                  <a:cubicBezTo>
                    <a:pt x="162" y="194"/>
                    <a:pt x="173" y="199"/>
                    <a:pt x="154" y="194"/>
                  </a:cubicBezTo>
                  <a:cubicBezTo>
                    <a:pt x="135" y="189"/>
                    <a:pt x="148" y="193"/>
                    <a:pt x="141" y="190"/>
                  </a:cubicBezTo>
                  <a:cubicBezTo>
                    <a:pt x="133" y="188"/>
                    <a:pt x="135" y="189"/>
                    <a:pt x="121" y="188"/>
                  </a:cubicBezTo>
                  <a:cubicBezTo>
                    <a:pt x="107" y="187"/>
                    <a:pt x="109" y="188"/>
                    <a:pt x="101" y="186"/>
                  </a:cubicBezTo>
                  <a:cubicBezTo>
                    <a:pt x="94" y="184"/>
                    <a:pt x="93" y="187"/>
                    <a:pt x="88" y="187"/>
                  </a:cubicBezTo>
                  <a:cubicBezTo>
                    <a:pt x="83" y="187"/>
                    <a:pt x="83" y="185"/>
                    <a:pt x="73" y="183"/>
                  </a:cubicBezTo>
                  <a:cubicBezTo>
                    <a:pt x="62" y="180"/>
                    <a:pt x="79" y="180"/>
                    <a:pt x="82" y="178"/>
                  </a:cubicBezTo>
                  <a:cubicBezTo>
                    <a:pt x="85" y="176"/>
                    <a:pt x="77" y="174"/>
                    <a:pt x="74" y="173"/>
                  </a:cubicBezTo>
                  <a:cubicBezTo>
                    <a:pt x="72" y="172"/>
                    <a:pt x="69" y="172"/>
                    <a:pt x="59" y="171"/>
                  </a:cubicBezTo>
                  <a:cubicBezTo>
                    <a:pt x="50" y="170"/>
                    <a:pt x="58" y="173"/>
                    <a:pt x="53" y="174"/>
                  </a:cubicBezTo>
                  <a:cubicBezTo>
                    <a:pt x="48" y="174"/>
                    <a:pt x="52" y="174"/>
                    <a:pt x="44" y="176"/>
                  </a:cubicBezTo>
                  <a:cubicBezTo>
                    <a:pt x="44" y="176"/>
                    <a:pt x="43" y="176"/>
                    <a:pt x="42" y="176"/>
                  </a:cubicBezTo>
                  <a:cubicBezTo>
                    <a:pt x="42" y="178"/>
                    <a:pt x="42" y="180"/>
                    <a:pt x="41" y="180"/>
                  </a:cubicBezTo>
                  <a:cubicBezTo>
                    <a:pt x="40" y="181"/>
                    <a:pt x="36" y="180"/>
                    <a:pt x="34" y="179"/>
                  </a:cubicBezTo>
                  <a:cubicBezTo>
                    <a:pt x="32" y="178"/>
                    <a:pt x="30" y="179"/>
                    <a:pt x="30" y="181"/>
                  </a:cubicBezTo>
                  <a:cubicBezTo>
                    <a:pt x="29" y="183"/>
                    <a:pt x="22" y="186"/>
                    <a:pt x="17" y="187"/>
                  </a:cubicBezTo>
                  <a:cubicBezTo>
                    <a:pt x="13" y="188"/>
                    <a:pt x="10" y="194"/>
                    <a:pt x="6" y="196"/>
                  </a:cubicBezTo>
                  <a:cubicBezTo>
                    <a:pt x="6" y="198"/>
                    <a:pt x="6" y="199"/>
                    <a:pt x="6" y="201"/>
                  </a:cubicBezTo>
                  <a:cubicBezTo>
                    <a:pt x="5" y="204"/>
                    <a:pt x="0" y="205"/>
                    <a:pt x="4" y="208"/>
                  </a:cubicBezTo>
                  <a:cubicBezTo>
                    <a:pt x="7" y="211"/>
                    <a:pt x="11" y="213"/>
                    <a:pt x="15" y="215"/>
                  </a:cubicBezTo>
                  <a:cubicBezTo>
                    <a:pt x="20" y="216"/>
                    <a:pt x="25" y="219"/>
                    <a:pt x="28" y="221"/>
                  </a:cubicBezTo>
                  <a:cubicBezTo>
                    <a:pt x="31" y="223"/>
                    <a:pt x="35" y="221"/>
                    <a:pt x="33" y="227"/>
                  </a:cubicBezTo>
                  <a:cubicBezTo>
                    <a:pt x="31" y="233"/>
                    <a:pt x="27" y="233"/>
                    <a:pt x="24" y="236"/>
                  </a:cubicBezTo>
                  <a:cubicBezTo>
                    <a:pt x="21" y="239"/>
                    <a:pt x="18" y="243"/>
                    <a:pt x="22" y="248"/>
                  </a:cubicBezTo>
                  <a:cubicBezTo>
                    <a:pt x="25" y="253"/>
                    <a:pt x="25" y="253"/>
                    <a:pt x="33" y="258"/>
                  </a:cubicBezTo>
                  <a:cubicBezTo>
                    <a:pt x="40" y="264"/>
                    <a:pt x="47" y="270"/>
                    <a:pt x="43" y="273"/>
                  </a:cubicBezTo>
                  <a:cubicBezTo>
                    <a:pt x="40" y="275"/>
                    <a:pt x="37" y="277"/>
                    <a:pt x="38" y="279"/>
                  </a:cubicBezTo>
                  <a:cubicBezTo>
                    <a:pt x="38" y="282"/>
                    <a:pt x="33" y="283"/>
                    <a:pt x="37" y="285"/>
                  </a:cubicBezTo>
                  <a:cubicBezTo>
                    <a:pt x="42" y="287"/>
                    <a:pt x="39" y="287"/>
                    <a:pt x="39" y="291"/>
                  </a:cubicBezTo>
                  <a:cubicBezTo>
                    <a:pt x="39" y="296"/>
                    <a:pt x="41" y="296"/>
                    <a:pt x="43" y="296"/>
                  </a:cubicBezTo>
                  <a:cubicBezTo>
                    <a:pt x="46" y="296"/>
                    <a:pt x="49" y="295"/>
                    <a:pt x="48" y="299"/>
                  </a:cubicBezTo>
                  <a:cubicBezTo>
                    <a:pt x="47" y="303"/>
                    <a:pt x="44" y="303"/>
                    <a:pt x="48" y="305"/>
                  </a:cubicBezTo>
                  <a:cubicBezTo>
                    <a:pt x="51" y="306"/>
                    <a:pt x="63" y="306"/>
                    <a:pt x="58" y="312"/>
                  </a:cubicBezTo>
                  <a:cubicBezTo>
                    <a:pt x="54" y="319"/>
                    <a:pt x="40" y="319"/>
                    <a:pt x="52" y="324"/>
                  </a:cubicBezTo>
                  <a:cubicBezTo>
                    <a:pt x="65" y="328"/>
                    <a:pt x="87" y="338"/>
                    <a:pt x="82" y="345"/>
                  </a:cubicBezTo>
                  <a:cubicBezTo>
                    <a:pt x="77" y="352"/>
                    <a:pt x="72" y="358"/>
                    <a:pt x="61" y="367"/>
                  </a:cubicBezTo>
                  <a:cubicBezTo>
                    <a:pt x="51" y="376"/>
                    <a:pt x="24" y="398"/>
                    <a:pt x="18" y="403"/>
                  </a:cubicBezTo>
                  <a:cubicBezTo>
                    <a:pt x="18" y="403"/>
                    <a:pt x="19" y="403"/>
                    <a:pt x="20" y="402"/>
                  </a:cubicBezTo>
                  <a:cubicBezTo>
                    <a:pt x="31" y="402"/>
                    <a:pt x="29" y="400"/>
                    <a:pt x="33" y="402"/>
                  </a:cubicBezTo>
                  <a:cubicBezTo>
                    <a:pt x="37" y="405"/>
                    <a:pt x="33" y="406"/>
                    <a:pt x="39" y="412"/>
                  </a:cubicBezTo>
                  <a:cubicBezTo>
                    <a:pt x="45" y="418"/>
                    <a:pt x="45" y="412"/>
                    <a:pt x="52" y="411"/>
                  </a:cubicBezTo>
                  <a:cubicBezTo>
                    <a:pt x="59" y="409"/>
                    <a:pt x="65" y="415"/>
                    <a:pt x="67" y="417"/>
                  </a:cubicBezTo>
                  <a:cubicBezTo>
                    <a:pt x="69" y="419"/>
                    <a:pt x="59" y="420"/>
                    <a:pt x="55" y="418"/>
                  </a:cubicBezTo>
                  <a:cubicBezTo>
                    <a:pt x="51" y="416"/>
                    <a:pt x="48" y="419"/>
                    <a:pt x="44" y="422"/>
                  </a:cubicBezTo>
                  <a:cubicBezTo>
                    <a:pt x="40" y="425"/>
                    <a:pt x="37" y="422"/>
                    <a:pt x="29" y="422"/>
                  </a:cubicBezTo>
                  <a:cubicBezTo>
                    <a:pt x="21" y="421"/>
                    <a:pt x="27" y="423"/>
                    <a:pt x="26" y="429"/>
                  </a:cubicBezTo>
                  <a:cubicBezTo>
                    <a:pt x="26" y="429"/>
                    <a:pt x="26" y="429"/>
                    <a:pt x="26" y="429"/>
                  </a:cubicBezTo>
                  <a:cubicBezTo>
                    <a:pt x="28" y="431"/>
                    <a:pt x="29" y="431"/>
                    <a:pt x="27" y="434"/>
                  </a:cubicBezTo>
                  <a:cubicBezTo>
                    <a:pt x="24" y="437"/>
                    <a:pt x="20" y="442"/>
                    <a:pt x="19" y="446"/>
                  </a:cubicBezTo>
                  <a:cubicBezTo>
                    <a:pt x="17" y="450"/>
                    <a:pt x="20" y="455"/>
                    <a:pt x="22" y="457"/>
                  </a:cubicBezTo>
                  <a:cubicBezTo>
                    <a:pt x="24" y="460"/>
                    <a:pt x="25" y="464"/>
                    <a:pt x="25" y="469"/>
                  </a:cubicBezTo>
                  <a:cubicBezTo>
                    <a:pt x="25" y="473"/>
                    <a:pt x="22" y="474"/>
                    <a:pt x="20" y="476"/>
                  </a:cubicBezTo>
                  <a:cubicBezTo>
                    <a:pt x="18" y="477"/>
                    <a:pt x="18" y="478"/>
                    <a:pt x="17" y="479"/>
                  </a:cubicBezTo>
                  <a:cubicBezTo>
                    <a:pt x="19" y="480"/>
                    <a:pt x="20" y="481"/>
                    <a:pt x="22" y="482"/>
                  </a:cubicBezTo>
                  <a:cubicBezTo>
                    <a:pt x="25" y="483"/>
                    <a:pt x="30" y="481"/>
                    <a:pt x="29" y="486"/>
                  </a:cubicBezTo>
                  <a:cubicBezTo>
                    <a:pt x="28" y="492"/>
                    <a:pt x="27" y="495"/>
                    <a:pt x="29" y="498"/>
                  </a:cubicBezTo>
                  <a:cubicBezTo>
                    <a:pt x="31" y="501"/>
                    <a:pt x="34" y="500"/>
                    <a:pt x="37" y="503"/>
                  </a:cubicBezTo>
                  <a:cubicBezTo>
                    <a:pt x="40" y="507"/>
                    <a:pt x="39" y="507"/>
                    <a:pt x="39" y="514"/>
                  </a:cubicBezTo>
                  <a:cubicBezTo>
                    <a:pt x="38" y="515"/>
                    <a:pt x="38" y="515"/>
                    <a:pt x="38" y="516"/>
                  </a:cubicBezTo>
                  <a:cubicBezTo>
                    <a:pt x="37" y="520"/>
                    <a:pt x="36" y="518"/>
                    <a:pt x="42" y="518"/>
                  </a:cubicBezTo>
                  <a:cubicBezTo>
                    <a:pt x="50" y="518"/>
                    <a:pt x="53" y="515"/>
                    <a:pt x="57" y="519"/>
                  </a:cubicBezTo>
                  <a:cubicBezTo>
                    <a:pt x="61" y="522"/>
                    <a:pt x="66" y="520"/>
                    <a:pt x="67" y="524"/>
                  </a:cubicBezTo>
                  <a:cubicBezTo>
                    <a:pt x="68" y="528"/>
                    <a:pt x="65" y="531"/>
                    <a:pt x="71" y="528"/>
                  </a:cubicBezTo>
                  <a:cubicBezTo>
                    <a:pt x="78" y="525"/>
                    <a:pt x="80" y="521"/>
                    <a:pt x="85" y="524"/>
                  </a:cubicBezTo>
                  <a:cubicBezTo>
                    <a:pt x="91" y="528"/>
                    <a:pt x="98" y="528"/>
                    <a:pt x="99" y="534"/>
                  </a:cubicBezTo>
                  <a:cubicBezTo>
                    <a:pt x="100" y="540"/>
                    <a:pt x="102" y="546"/>
                    <a:pt x="101" y="550"/>
                  </a:cubicBezTo>
                  <a:cubicBezTo>
                    <a:pt x="100" y="553"/>
                    <a:pt x="100" y="552"/>
                    <a:pt x="106" y="559"/>
                  </a:cubicBezTo>
                  <a:cubicBezTo>
                    <a:pt x="112" y="566"/>
                    <a:pt x="112" y="569"/>
                    <a:pt x="115" y="570"/>
                  </a:cubicBezTo>
                  <a:cubicBezTo>
                    <a:pt x="118" y="570"/>
                    <a:pt x="125" y="567"/>
                    <a:pt x="125" y="571"/>
                  </a:cubicBezTo>
                  <a:cubicBezTo>
                    <a:pt x="125" y="575"/>
                    <a:pt x="127" y="578"/>
                    <a:pt x="132" y="579"/>
                  </a:cubicBezTo>
                  <a:cubicBezTo>
                    <a:pt x="136" y="580"/>
                    <a:pt x="138" y="580"/>
                    <a:pt x="140" y="584"/>
                  </a:cubicBezTo>
                  <a:cubicBezTo>
                    <a:pt x="142" y="588"/>
                    <a:pt x="150" y="587"/>
                    <a:pt x="147" y="589"/>
                  </a:cubicBezTo>
                  <a:cubicBezTo>
                    <a:pt x="144" y="592"/>
                    <a:pt x="144" y="597"/>
                    <a:pt x="135" y="597"/>
                  </a:cubicBezTo>
                  <a:cubicBezTo>
                    <a:pt x="126" y="597"/>
                    <a:pt x="115" y="592"/>
                    <a:pt x="118" y="599"/>
                  </a:cubicBezTo>
                  <a:cubicBezTo>
                    <a:pt x="121" y="607"/>
                    <a:pt x="122" y="607"/>
                    <a:pt x="123" y="611"/>
                  </a:cubicBezTo>
                  <a:cubicBezTo>
                    <a:pt x="124" y="614"/>
                    <a:pt x="124" y="620"/>
                    <a:pt x="127" y="622"/>
                  </a:cubicBezTo>
                  <a:cubicBezTo>
                    <a:pt x="127" y="623"/>
                    <a:pt x="128" y="623"/>
                    <a:pt x="129" y="623"/>
                  </a:cubicBezTo>
                  <a:cubicBezTo>
                    <a:pt x="134" y="624"/>
                    <a:pt x="139" y="631"/>
                    <a:pt x="139" y="623"/>
                  </a:cubicBezTo>
                  <a:cubicBezTo>
                    <a:pt x="139" y="616"/>
                    <a:pt x="139" y="616"/>
                    <a:pt x="145" y="617"/>
                  </a:cubicBezTo>
                  <a:cubicBezTo>
                    <a:pt x="152" y="619"/>
                    <a:pt x="151" y="619"/>
                    <a:pt x="158" y="619"/>
                  </a:cubicBezTo>
                  <a:cubicBezTo>
                    <a:pt x="165" y="618"/>
                    <a:pt x="164" y="616"/>
                    <a:pt x="172" y="619"/>
                  </a:cubicBezTo>
                  <a:cubicBezTo>
                    <a:pt x="180" y="622"/>
                    <a:pt x="184" y="626"/>
                    <a:pt x="185" y="630"/>
                  </a:cubicBezTo>
                  <a:cubicBezTo>
                    <a:pt x="186" y="633"/>
                    <a:pt x="188" y="630"/>
                    <a:pt x="185" y="635"/>
                  </a:cubicBezTo>
                  <a:cubicBezTo>
                    <a:pt x="183" y="640"/>
                    <a:pt x="181" y="641"/>
                    <a:pt x="187" y="645"/>
                  </a:cubicBezTo>
                  <a:cubicBezTo>
                    <a:pt x="192" y="649"/>
                    <a:pt x="193" y="649"/>
                    <a:pt x="199" y="649"/>
                  </a:cubicBezTo>
                  <a:cubicBezTo>
                    <a:pt x="204" y="649"/>
                    <a:pt x="199" y="645"/>
                    <a:pt x="204" y="649"/>
                  </a:cubicBezTo>
                  <a:cubicBezTo>
                    <a:pt x="210" y="654"/>
                    <a:pt x="212" y="654"/>
                    <a:pt x="214" y="660"/>
                  </a:cubicBezTo>
                  <a:cubicBezTo>
                    <a:pt x="216" y="666"/>
                    <a:pt x="205" y="668"/>
                    <a:pt x="218" y="670"/>
                  </a:cubicBezTo>
                  <a:cubicBezTo>
                    <a:pt x="231" y="672"/>
                    <a:pt x="229" y="669"/>
                    <a:pt x="238" y="672"/>
                  </a:cubicBezTo>
                  <a:cubicBezTo>
                    <a:pt x="247" y="675"/>
                    <a:pt x="246" y="664"/>
                    <a:pt x="254" y="668"/>
                  </a:cubicBezTo>
                  <a:cubicBezTo>
                    <a:pt x="262" y="672"/>
                    <a:pt x="265" y="684"/>
                    <a:pt x="272" y="684"/>
                  </a:cubicBezTo>
                  <a:cubicBezTo>
                    <a:pt x="278" y="684"/>
                    <a:pt x="276" y="679"/>
                    <a:pt x="289" y="684"/>
                  </a:cubicBezTo>
                  <a:cubicBezTo>
                    <a:pt x="302" y="689"/>
                    <a:pt x="303" y="686"/>
                    <a:pt x="312" y="690"/>
                  </a:cubicBezTo>
                  <a:cubicBezTo>
                    <a:pt x="321" y="694"/>
                    <a:pt x="323" y="697"/>
                    <a:pt x="322" y="701"/>
                  </a:cubicBezTo>
                  <a:cubicBezTo>
                    <a:pt x="321" y="705"/>
                    <a:pt x="313" y="709"/>
                    <a:pt x="316" y="712"/>
                  </a:cubicBezTo>
                  <a:cubicBezTo>
                    <a:pt x="319" y="716"/>
                    <a:pt x="315" y="717"/>
                    <a:pt x="318" y="724"/>
                  </a:cubicBezTo>
                  <a:cubicBezTo>
                    <a:pt x="320" y="731"/>
                    <a:pt x="330" y="729"/>
                    <a:pt x="320" y="735"/>
                  </a:cubicBezTo>
                  <a:cubicBezTo>
                    <a:pt x="311" y="741"/>
                    <a:pt x="301" y="731"/>
                    <a:pt x="295" y="738"/>
                  </a:cubicBezTo>
                  <a:cubicBezTo>
                    <a:pt x="289" y="745"/>
                    <a:pt x="290" y="745"/>
                    <a:pt x="289" y="752"/>
                  </a:cubicBezTo>
                  <a:cubicBezTo>
                    <a:pt x="289" y="755"/>
                    <a:pt x="289" y="757"/>
                    <a:pt x="289" y="759"/>
                  </a:cubicBezTo>
                  <a:cubicBezTo>
                    <a:pt x="292" y="759"/>
                    <a:pt x="294" y="759"/>
                    <a:pt x="295" y="758"/>
                  </a:cubicBezTo>
                  <a:cubicBezTo>
                    <a:pt x="298" y="756"/>
                    <a:pt x="304" y="756"/>
                    <a:pt x="310" y="755"/>
                  </a:cubicBezTo>
                  <a:cubicBezTo>
                    <a:pt x="316" y="755"/>
                    <a:pt x="308" y="761"/>
                    <a:pt x="307" y="762"/>
                  </a:cubicBezTo>
                  <a:cubicBezTo>
                    <a:pt x="306" y="763"/>
                    <a:pt x="303" y="764"/>
                    <a:pt x="300" y="766"/>
                  </a:cubicBezTo>
                  <a:cubicBezTo>
                    <a:pt x="296" y="769"/>
                    <a:pt x="297" y="771"/>
                    <a:pt x="292" y="771"/>
                  </a:cubicBezTo>
                  <a:cubicBezTo>
                    <a:pt x="287" y="771"/>
                    <a:pt x="285" y="772"/>
                    <a:pt x="281" y="773"/>
                  </a:cubicBezTo>
                  <a:cubicBezTo>
                    <a:pt x="277" y="774"/>
                    <a:pt x="285" y="779"/>
                    <a:pt x="288" y="779"/>
                  </a:cubicBezTo>
                  <a:cubicBezTo>
                    <a:pt x="292" y="780"/>
                    <a:pt x="294" y="783"/>
                    <a:pt x="296" y="786"/>
                  </a:cubicBezTo>
                  <a:cubicBezTo>
                    <a:pt x="297" y="788"/>
                    <a:pt x="294" y="788"/>
                    <a:pt x="287" y="790"/>
                  </a:cubicBezTo>
                  <a:cubicBezTo>
                    <a:pt x="280" y="791"/>
                    <a:pt x="284" y="797"/>
                    <a:pt x="281" y="798"/>
                  </a:cubicBezTo>
                  <a:cubicBezTo>
                    <a:pt x="278" y="800"/>
                    <a:pt x="282" y="803"/>
                    <a:pt x="285" y="804"/>
                  </a:cubicBezTo>
                  <a:cubicBezTo>
                    <a:pt x="287" y="805"/>
                    <a:pt x="284" y="807"/>
                    <a:pt x="282" y="809"/>
                  </a:cubicBezTo>
                  <a:cubicBezTo>
                    <a:pt x="279" y="812"/>
                    <a:pt x="271" y="807"/>
                    <a:pt x="266" y="805"/>
                  </a:cubicBezTo>
                  <a:cubicBezTo>
                    <a:pt x="262" y="803"/>
                    <a:pt x="261" y="808"/>
                    <a:pt x="261" y="810"/>
                  </a:cubicBezTo>
                  <a:cubicBezTo>
                    <a:pt x="261" y="812"/>
                    <a:pt x="266" y="817"/>
                    <a:pt x="271" y="818"/>
                  </a:cubicBezTo>
                  <a:cubicBezTo>
                    <a:pt x="277" y="818"/>
                    <a:pt x="275" y="826"/>
                    <a:pt x="283" y="827"/>
                  </a:cubicBezTo>
                  <a:cubicBezTo>
                    <a:pt x="292" y="828"/>
                    <a:pt x="291" y="827"/>
                    <a:pt x="296" y="829"/>
                  </a:cubicBezTo>
                  <a:cubicBezTo>
                    <a:pt x="302" y="832"/>
                    <a:pt x="304" y="836"/>
                    <a:pt x="312" y="839"/>
                  </a:cubicBezTo>
                  <a:cubicBezTo>
                    <a:pt x="321" y="842"/>
                    <a:pt x="324" y="848"/>
                    <a:pt x="331" y="851"/>
                  </a:cubicBezTo>
                  <a:cubicBezTo>
                    <a:pt x="338" y="854"/>
                    <a:pt x="334" y="858"/>
                    <a:pt x="342" y="862"/>
                  </a:cubicBezTo>
                  <a:cubicBezTo>
                    <a:pt x="342" y="862"/>
                    <a:pt x="342" y="862"/>
                    <a:pt x="343" y="863"/>
                  </a:cubicBezTo>
                  <a:cubicBezTo>
                    <a:pt x="343" y="862"/>
                    <a:pt x="344" y="861"/>
                    <a:pt x="344" y="860"/>
                  </a:cubicBezTo>
                  <a:cubicBezTo>
                    <a:pt x="345" y="858"/>
                    <a:pt x="346" y="857"/>
                    <a:pt x="350" y="857"/>
                  </a:cubicBezTo>
                  <a:cubicBezTo>
                    <a:pt x="353" y="857"/>
                    <a:pt x="356" y="857"/>
                    <a:pt x="359" y="858"/>
                  </a:cubicBezTo>
                  <a:cubicBezTo>
                    <a:pt x="362" y="860"/>
                    <a:pt x="363" y="858"/>
                    <a:pt x="367" y="860"/>
                  </a:cubicBezTo>
                  <a:cubicBezTo>
                    <a:pt x="370" y="862"/>
                    <a:pt x="371" y="862"/>
                    <a:pt x="375" y="864"/>
                  </a:cubicBezTo>
                  <a:cubicBezTo>
                    <a:pt x="379" y="865"/>
                    <a:pt x="381" y="866"/>
                    <a:pt x="388" y="867"/>
                  </a:cubicBezTo>
                  <a:cubicBezTo>
                    <a:pt x="394" y="867"/>
                    <a:pt x="397" y="866"/>
                    <a:pt x="402" y="868"/>
                  </a:cubicBezTo>
                  <a:cubicBezTo>
                    <a:pt x="407" y="869"/>
                    <a:pt x="408" y="866"/>
                    <a:pt x="412" y="869"/>
                  </a:cubicBezTo>
                  <a:cubicBezTo>
                    <a:pt x="415" y="872"/>
                    <a:pt x="421" y="872"/>
                    <a:pt x="425" y="878"/>
                  </a:cubicBezTo>
                  <a:cubicBezTo>
                    <a:pt x="430" y="883"/>
                    <a:pt x="432" y="884"/>
                    <a:pt x="438" y="883"/>
                  </a:cubicBezTo>
                  <a:cubicBezTo>
                    <a:pt x="444" y="882"/>
                    <a:pt x="451" y="878"/>
                    <a:pt x="460" y="882"/>
                  </a:cubicBezTo>
                  <a:cubicBezTo>
                    <a:pt x="469" y="885"/>
                    <a:pt x="472" y="885"/>
                    <a:pt x="474" y="886"/>
                  </a:cubicBezTo>
                  <a:cubicBezTo>
                    <a:pt x="475" y="886"/>
                    <a:pt x="476" y="888"/>
                    <a:pt x="477" y="891"/>
                  </a:cubicBezTo>
                  <a:cubicBezTo>
                    <a:pt x="477" y="894"/>
                    <a:pt x="479" y="896"/>
                    <a:pt x="481" y="898"/>
                  </a:cubicBezTo>
                  <a:cubicBezTo>
                    <a:pt x="484" y="900"/>
                    <a:pt x="489" y="900"/>
                    <a:pt x="496" y="902"/>
                  </a:cubicBezTo>
                  <a:cubicBezTo>
                    <a:pt x="496" y="903"/>
                    <a:pt x="496" y="903"/>
                    <a:pt x="497" y="903"/>
                  </a:cubicBezTo>
                  <a:cubicBezTo>
                    <a:pt x="503" y="904"/>
                    <a:pt x="505" y="902"/>
                    <a:pt x="508" y="906"/>
                  </a:cubicBezTo>
                  <a:cubicBezTo>
                    <a:pt x="511" y="911"/>
                    <a:pt x="515" y="913"/>
                    <a:pt x="519" y="917"/>
                  </a:cubicBezTo>
                  <a:cubicBezTo>
                    <a:pt x="522" y="921"/>
                    <a:pt x="520" y="922"/>
                    <a:pt x="526" y="921"/>
                  </a:cubicBezTo>
                  <a:cubicBezTo>
                    <a:pt x="532" y="921"/>
                    <a:pt x="534" y="921"/>
                    <a:pt x="534" y="917"/>
                  </a:cubicBezTo>
                  <a:cubicBezTo>
                    <a:pt x="534" y="913"/>
                    <a:pt x="542" y="909"/>
                    <a:pt x="544" y="907"/>
                  </a:cubicBezTo>
                  <a:cubicBezTo>
                    <a:pt x="545" y="906"/>
                    <a:pt x="545" y="906"/>
                    <a:pt x="546" y="905"/>
                  </a:cubicBezTo>
                  <a:cubicBezTo>
                    <a:pt x="544" y="904"/>
                    <a:pt x="543" y="903"/>
                    <a:pt x="541" y="902"/>
                  </a:cubicBezTo>
                  <a:cubicBezTo>
                    <a:pt x="537" y="897"/>
                    <a:pt x="529" y="889"/>
                    <a:pt x="526" y="886"/>
                  </a:cubicBezTo>
                  <a:cubicBezTo>
                    <a:pt x="524" y="883"/>
                    <a:pt x="520" y="874"/>
                    <a:pt x="517" y="871"/>
                  </a:cubicBezTo>
                  <a:cubicBezTo>
                    <a:pt x="514" y="867"/>
                    <a:pt x="513" y="864"/>
                    <a:pt x="512" y="860"/>
                  </a:cubicBezTo>
                  <a:cubicBezTo>
                    <a:pt x="511" y="856"/>
                    <a:pt x="512" y="853"/>
                    <a:pt x="506" y="846"/>
                  </a:cubicBezTo>
                  <a:cubicBezTo>
                    <a:pt x="500" y="839"/>
                    <a:pt x="495" y="838"/>
                    <a:pt x="490" y="833"/>
                  </a:cubicBezTo>
                  <a:cubicBezTo>
                    <a:pt x="485" y="827"/>
                    <a:pt x="493" y="823"/>
                    <a:pt x="495" y="820"/>
                  </a:cubicBezTo>
                  <a:cubicBezTo>
                    <a:pt x="498" y="818"/>
                    <a:pt x="501" y="813"/>
                    <a:pt x="501" y="803"/>
                  </a:cubicBezTo>
                  <a:cubicBezTo>
                    <a:pt x="498" y="800"/>
                    <a:pt x="505" y="800"/>
                    <a:pt x="509" y="798"/>
                  </a:cubicBezTo>
                  <a:cubicBezTo>
                    <a:pt x="513" y="796"/>
                    <a:pt x="513" y="797"/>
                    <a:pt x="525" y="792"/>
                  </a:cubicBezTo>
                  <a:cubicBezTo>
                    <a:pt x="536" y="789"/>
                    <a:pt x="532" y="786"/>
                    <a:pt x="534" y="780"/>
                  </a:cubicBezTo>
                  <a:cubicBezTo>
                    <a:pt x="534" y="780"/>
                    <a:pt x="532" y="779"/>
                    <a:pt x="530" y="778"/>
                  </a:cubicBezTo>
                  <a:cubicBezTo>
                    <a:pt x="523" y="774"/>
                    <a:pt x="512" y="772"/>
                    <a:pt x="518" y="770"/>
                  </a:cubicBezTo>
                  <a:cubicBezTo>
                    <a:pt x="524" y="768"/>
                    <a:pt x="530" y="769"/>
                    <a:pt x="528" y="765"/>
                  </a:cubicBezTo>
                  <a:cubicBezTo>
                    <a:pt x="525" y="761"/>
                    <a:pt x="516" y="748"/>
                    <a:pt x="511" y="745"/>
                  </a:cubicBezTo>
                  <a:cubicBezTo>
                    <a:pt x="505" y="742"/>
                    <a:pt x="504" y="739"/>
                    <a:pt x="496" y="740"/>
                  </a:cubicBezTo>
                  <a:cubicBezTo>
                    <a:pt x="488" y="741"/>
                    <a:pt x="479" y="740"/>
                    <a:pt x="480" y="735"/>
                  </a:cubicBezTo>
                  <a:cubicBezTo>
                    <a:pt x="480" y="730"/>
                    <a:pt x="481" y="729"/>
                    <a:pt x="474" y="726"/>
                  </a:cubicBezTo>
                  <a:cubicBezTo>
                    <a:pt x="467" y="723"/>
                    <a:pt x="462" y="724"/>
                    <a:pt x="466" y="716"/>
                  </a:cubicBezTo>
                  <a:cubicBezTo>
                    <a:pt x="470" y="709"/>
                    <a:pt x="473" y="705"/>
                    <a:pt x="469" y="700"/>
                  </a:cubicBezTo>
                  <a:cubicBezTo>
                    <a:pt x="464" y="695"/>
                    <a:pt x="464" y="691"/>
                    <a:pt x="468" y="687"/>
                  </a:cubicBezTo>
                  <a:cubicBezTo>
                    <a:pt x="472" y="682"/>
                    <a:pt x="467" y="669"/>
                    <a:pt x="475" y="669"/>
                  </a:cubicBezTo>
                  <a:cubicBezTo>
                    <a:pt x="483" y="669"/>
                    <a:pt x="487" y="674"/>
                    <a:pt x="492" y="679"/>
                  </a:cubicBezTo>
                  <a:cubicBezTo>
                    <a:pt x="496" y="684"/>
                    <a:pt x="508" y="688"/>
                    <a:pt x="508" y="681"/>
                  </a:cubicBezTo>
                  <a:cubicBezTo>
                    <a:pt x="507" y="674"/>
                    <a:pt x="494" y="665"/>
                    <a:pt x="502" y="663"/>
                  </a:cubicBezTo>
                  <a:cubicBezTo>
                    <a:pt x="511" y="661"/>
                    <a:pt x="512" y="661"/>
                    <a:pt x="513" y="655"/>
                  </a:cubicBezTo>
                  <a:cubicBezTo>
                    <a:pt x="515" y="650"/>
                    <a:pt x="520" y="654"/>
                    <a:pt x="528" y="649"/>
                  </a:cubicBezTo>
                  <a:cubicBezTo>
                    <a:pt x="535" y="645"/>
                    <a:pt x="537" y="626"/>
                    <a:pt x="543" y="631"/>
                  </a:cubicBezTo>
                  <a:cubicBezTo>
                    <a:pt x="549" y="637"/>
                    <a:pt x="547" y="641"/>
                    <a:pt x="555" y="640"/>
                  </a:cubicBezTo>
                  <a:cubicBezTo>
                    <a:pt x="564" y="640"/>
                    <a:pt x="570" y="630"/>
                    <a:pt x="572" y="635"/>
                  </a:cubicBezTo>
                  <a:cubicBezTo>
                    <a:pt x="574" y="640"/>
                    <a:pt x="582" y="639"/>
                    <a:pt x="590" y="640"/>
                  </a:cubicBezTo>
                  <a:cubicBezTo>
                    <a:pt x="598" y="641"/>
                    <a:pt x="600" y="641"/>
                    <a:pt x="611" y="650"/>
                  </a:cubicBezTo>
                  <a:cubicBezTo>
                    <a:pt x="622" y="658"/>
                    <a:pt x="624" y="669"/>
                    <a:pt x="627" y="666"/>
                  </a:cubicBezTo>
                  <a:cubicBezTo>
                    <a:pt x="629" y="664"/>
                    <a:pt x="629" y="663"/>
                    <a:pt x="630" y="658"/>
                  </a:cubicBezTo>
                  <a:cubicBezTo>
                    <a:pt x="630" y="653"/>
                    <a:pt x="633" y="653"/>
                    <a:pt x="640" y="658"/>
                  </a:cubicBezTo>
                  <a:cubicBezTo>
                    <a:pt x="647" y="662"/>
                    <a:pt x="650" y="668"/>
                    <a:pt x="657" y="662"/>
                  </a:cubicBezTo>
                  <a:cubicBezTo>
                    <a:pt x="664" y="655"/>
                    <a:pt x="664" y="652"/>
                    <a:pt x="671" y="652"/>
                  </a:cubicBezTo>
                  <a:cubicBezTo>
                    <a:pt x="678" y="651"/>
                    <a:pt x="683" y="655"/>
                    <a:pt x="689" y="657"/>
                  </a:cubicBezTo>
                  <a:cubicBezTo>
                    <a:pt x="694" y="658"/>
                    <a:pt x="693" y="652"/>
                    <a:pt x="699" y="651"/>
                  </a:cubicBezTo>
                  <a:cubicBezTo>
                    <a:pt x="704" y="651"/>
                    <a:pt x="707" y="648"/>
                    <a:pt x="713" y="655"/>
                  </a:cubicBezTo>
                  <a:cubicBezTo>
                    <a:pt x="719" y="662"/>
                    <a:pt x="722" y="661"/>
                    <a:pt x="728" y="662"/>
                  </a:cubicBezTo>
                  <a:cubicBezTo>
                    <a:pt x="734" y="664"/>
                    <a:pt x="742" y="666"/>
                    <a:pt x="743" y="663"/>
                  </a:cubicBezTo>
                  <a:cubicBezTo>
                    <a:pt x="743" y="661"/>
                    <a:pt x="747" y="658"/>
                    <a:pt x="751" y="660"/>
                  </a:cubicBezTo>
                  <a:cubicBezTo>
                    <a:pt x="754" y="663"/>
                    <a:pt x="758" y="667"/>
                    <a:pt x="765" y="663"/>
                  </a:cubicBezTo>
                  <a:cubicBezTo>
                    <a:pt x="772" y="659"/>
                    <a:pt x="775" y="654"/>
                    <a:pt x="775" y="649"/>
                  </a:cubicBezTo>
                  <a:cubicBezTo>
                    <a:pt x="774" y="645"/>
                    <a:pt x="776" y="645"/>
                    <a:pt x="769" y="643"/>
                  </a:cubicBezTo>
                  <a:cubicBezTo>
                    <a:pt x="761" y="640"/>
                    <a:pt x="766" y="640"/>
                    <a:pt x="754" y="637"/>
                  </a:cubicBezTo>
                  <a:cubicBezTo>
                    <a:pt x="743" y="633"/>
                    <a:pt x="744" y="633"/>
                    <a:pt x="739" y="630"/>
                  </a:cubicBezTo>
                  <a:cubicBezTo>
                    <a:pt x="735" y="628"/>
                    <a:pt x="732" y="627"/>
                    <a:pt x="737" y="625"/>
                  </a:cubicBezTo>
                  <a:cubicBezTo>
                    <a:pt x="743" y="624"/>
                    <a:pt x="749" y="621"/>
                    <a:pt x="750" y="619"/>
                  </a:cubicBezTo>
                  <a:cubicBezTo>
                    <a:pt x="752" y="617"/>
                    <a:pt x="757" y="621"/>
                    <a:pt x="751" y="614"/>
                  </a:cubicBezTo>
                  <a:cubicBezTo>
                    <a:pt x="744" y="606"/>
                    <a:pt x="737" y="607"/>
                    <a:pt x="744" y="603"/>
                  </a:cubicBezTo>
                  <a:cubicBezTo>
                    <a:pt x="751" y="599"/>
                    <a:pt x="749" y="597"/>
                    <a:pt x="756" y="599"/>
                  </a:cubicBezTo>
                  <a:cubicBezTo>
                    <a:pt x="764" y="601"/>
                    <a:pt x="768" y="601"/>
                    <a:pt x="767" y="598"/>
                  </a:cubicBezTo>
                  <a:cubicBezTo>
                    <a:pt x="767" y="595"/>
                    <a:pt x="765" y="594"/>
                    <a:pt x="758" y="593"/>
                  </a:cubicBezTo>
                  <a:cubicBezTo>
                    <a:pt x="752" y="592"/>
                    <a:pt x="749" y="596"/>
                    <a:pt x="749" y="590"/>
                  </a:cubicBezTo>
                  <a:cubicBezTo>
                    <a:pt x="749" y="585"/>
                    <a:pt x="751" y="586"/>
                    <a:pt x="747" y="583"/>
                  </a:cubicBezTo>
                  <a:cubicBezTo>
                    <a:pt x="743" y="581"/>
                    <a:pt x="740" y="573"/>
                    <a:pt x="746" y="572"/>
                  </a:cubicBezTo>
                  <a:cubicBezTo>
                    <a:pt x="752" y="572"/>
                    <a:pt x="756" y="573"/>
                    <a:pt x="765" y="575"/>
                  </a:cubicBezTo>
                  <a:cubicBezTo>
                    <a:pt x="774" y="576"/>
                    <a:pt x="776" y="573"/>
                    <a:pt x="784" y="571"/>
                  </a:cubicBezTo>
                  <a:cubicBezTo>
                    <a:pt x="792" y="569"/>
                    <a:pt x="787" y="572"/>
                    <a:pt x="798" y="568"/>
                  </a:cubicBezTo>
                  <a:cubicBezTo>
                    <a:pt x="810" y="563"/>
                    <a:pt x="810" y="562"/>
                    <a:pt x="819" y="561"/>
                  </a:cubicBezTo>
                  <a:cubicBezTo>
                    <a:pt x="828" y="561"/>
                    <a:pt x="830" y="557"/>
                    <a:pt x="838" y="555"/>
                  </a:cubicBezTo>
                  <a:cubicBezTo>
                    <a:pt x="846" y="554"/>
                    <a:pt x="858" y="552"/>
                    <a:pt x="868" y="550"/>
                  </a:cubicBezTo>
                  <a:cubicBezTo>
                    <a:pt x="877" y="548"/>
                    <a:pt x="878" y="543"/>
                    <a:pt x="884" y="540"/>
                  </a:cubicBezTo>
                  <a:cubicBezTo>
                    <a:pt x="890" y="537"/>
                    <a:pt x="888" y="535"/>
                    <a:pt x="898" y="536"/>
                  </a:cubicBezTo>
                  <a:cubicBezTo>
                    <a:pt x="909" y="536"/>
                    <a:pt x="906" y="535"/>
                    <a:pt x="911" y="537"/>
                  </a:cubicBezTo>
                  <a:cubicBezTo>
                    <a:pt x="917" y="540"/>
                    <a:pt x="923" y="541"/>
                    <a:pt x="925" y="540"/>
                  </a:cubicBezTo>
                  <a:cubicBezTo>
                    <a:pt x="927" y="539"/>
                    <a:pt x="931" y="537"/>
                    <a:pt x="936" y="542"/>
                  </a:cubicBezTo>
                  <a:cubicBezTo>
                    <a:pt x="941" y="548"/>
                    <a:pt x="946" y="557"/>
                    <a:pt x="947" y="563"/>
                  </a:cubicBezTo>
                  <a:cubicBezTo>
                    <a:pt x="947" y="569"/>
                    <a:pt x="953" y="570"/>
                    <a:pt x="958" y="569"/>
                  </a:cubicBezTo>
                  <a:cubicBezTo>
                    <a:pt x="964" y="568"/>
                    <a:pt x="967" y="568"/>
                    <a:pt x="976" y="570"/>
                  </a:cubicBezTo>
                  <a:cubicBezTo>
                    <a:pt x="985" y="572"/>
                    <a:pt x="989" y="569"/>
                    <a:pt x="994" y="571"/>
                  </a:cubicBezTo>
                  <a:cubicBezTo>
                    <a:pt x="1000" y="573"/>
                    <a:pt x="1007" y="569"/>
                    <a:pt x="1004" y="574"/>
                  </a:cubicBezTo>
                  <a:cubicBezTo>
                    <a:pt x="1000" y="580"/>
                    <a:pt x="995" y="584"/>
                    <a:pt x="1003" y="587"/>
                  </a:cubicBezTo>
                  <a:cubicBezTo>
                    <a:pt x="1011" y="590"/>
                    <a:pt x="1011" y="583"/>
                    <a:pt x="1016" y="584"/>
                  </a:cubicBezTo>
                  <a:cubicBezTo>
                    <a:pt x="1022" y="585"/>
                    <a:pt x="1021" y="585"/>
                    <a:pt x="1031" y="580"/>
                  </a:cubicBezTo>
                  <a:cubicBezTo>
                    <a:pt x="1041" y="575"/>
                    <a:pt x="1042" y="572"/>
                    <a:pt x="1052" y="568"/>
                  </a:cubicBezTo>
                  <a:cubicBezTo>
                    <a:pt x="1063" y="564"/>
                    <a:pt x="1071" y="560"/>
                    <a:pt x="1070" y="564"/>
                  </a:cubicBezTo>
                  <a:cubicBezTo>
                    <a:pt x="1069" y="568"/>
                    <a:pt x="1054" y="566"/>
                    <a:pt x="1064" y="572"/>
                  </a:cubicBezTo>
                  <a:cubicBezTo>
                    <a:pt x="1074" y="578"/>
                    <a:pt x="1121" y="597"/>
                    <a:pt x="1168" y="655"/>
                  </a:cubicBezTo>
                  <a:cubicBezTo>
                    <a:pt x="1172" y="659"/>
                    <a:pt x="1184" y="660"/>
                    <a:pt x="1184" y="655"/>
                  </a:cubicBezTo>
                  <a:cubicBezTo>
                    <a:pt x="1184" y="650"/>
                    <a:pt x="1179" y="641"/>
                    <a:pt x="1190" y="645"/>
                  </a:cubicBezTo>
                  <a:cubicBezTo>
                    <a:pt x="1200" y="649"/>
                    <a:pt x="1203" y="660"/>
                    <a:pt x="1211" y="661"/>
                  </a:cubicBezTo>
                  <a:cubicBezTo>
                    <a:pt x="1218" y="661"/>
                    <a:pt x="1213" y="666"/>
                    <a:pt x="1227" y="661"/>
                  </a:cubicBezTo>
                  <a:cubicBezTo>
                    <a:pt x="1240" y="655"/>
                    <a:pt x="1243" y="648"/>
                    <a:pt x="1252" y="654"/>
                  </a:cubicBezTo>
                  <a:cubicBezTo>
                    <a:pt x="1261" y="660"/>
                    <a:pt x="1260" y="663"/>
                    <a:pt x="1274" y="669"/>
                  </a:cubicBezTo>
                  <a:cubicBezTo>
                    <a:pt x="1288" y="675"/>
                    <a:pt x="1290" y="674"/>
                    <a:pt x="1293" y="681"/>
                  </a:cubicBezTo>
                  <a:cubicBezTo>
                    <a:pt x="1297" y="688"/>
                    <a:pt x="1303" y="692"/>
                    <a:pt x="1311" y="693"/>
                  </a:cubicBezTo>
                  <a:cubicBezTo>
                    <a:pt x="1319" y="693"/>
                    <a:pt x="1322" y="695"/>
                    <a:pt x="1326" y="691"/>
                  </a:cubicBezTo>
                  <a:cubicBezTo>
                    <a:pt x="1330" y="687"/>
                    <a:pt x="1333" y="686"/>
                    <a:pt x="1336" y="691"/>
                  </a:cubicBezTo>
                  <a:cubicBezTo>
                    <a:pt x="1339" y="696"/>
                    <a:pt x="1359" y="701"/>
                    <a:pt x="1353" y="703"/>
                  </a:cubicBezTo>
                  <a:cubicBezTo>
                    <a:pt x="1352" y="703"/>
                    <a:pt x="1352" y="703"/>
                    <a:pt x="1351" y="704"/>
                  </a:cubicBezTo>
                  <a:cubicBezTo>
                    <a:pt x="1353" y="705"/>
                    <a:pt x="1354" y="707"/>
                    <a:pt x="1358" y="705"/>
                  </a:cubicBezTo>
                  <a:cubicBezTo>
                    <a:pt x="1359" y="705"/>
                    <a:pt x="1360" y="704"/>
                    <a:pt x="1361" y="703"/>
                  </a:cubicBezTo>
                  <a:cubicBezTo>
                    <a:pt x="1364" y="700"/>
                    <a:pt x="1363" y="696"/>
                    <a:pt x="1372" y="694"/>
                  </a:cubicBezTo>
                  <a:cubicBezTo>
                    <a:pt x="1382" y="693"/>
                    <a:pt x="1389" y="700"/>
                    <a:pt x="1393" y="691"/>
                  </a:cubicBezTo>
                  <a:cubicBezTo>
                    <a:pt x="1397" y="682"/>
                    <a:pt x="1389" y="683"/>
                    <a:pt x="1398" y="680"/>
                  </a:cubicBezTo>
                  <a:cubicBezTo>
                    <a:pt x="1406" y="676"/>
                    <a:pt x="1406" y="678"/>
                    <a:pt x="1416" y="672"/>
                  </a:cubicBezTo>
                  <a:cubicBezTo>
                    <a:pt x="1426" y="666"/>
                    <a:pt x="1425" y="664"/>
                    <a:pt x="1434" y="662"/>
                  </a:cubicBezTo>
                  <a:cubicBezTo>
                    <a:pt x="1443" y="660"/>
                    <a:pt x="1443" y="657"/>
                    <a:pt x="1448" y="659"/>
                  </a:cubicBezTo>
                  <a:cubicBezTo>
                    <a:pt x="1452" y="661"/>
                    <a:pt x="1454" y="667"/>
                    <a:pt x="1462" y="665"/>
                  </a:cubicBezTo>
                  <a:cubicBezTo>
                    <a:pt x="1469" y="663"/>
                    <a:pt x="1486" y="665"/>
                    <a:pt x="1488" y="667"/>
                  </a:cubicBezTo>
                  <a:cubicBezTo>
                    <a:pt x="1490" y="669"/>
                    <a:pt x="1496" y="680"/>
                    <a:pt x="1508" y="681"/>
                  </a:cubicBezTo>
                  <a:cubicBezTo>
                    <a:pt x="1521" y="681"/>
                    <a:pt x="1524" y="679"/>
                    <a:pt x="1537" y="681"/>
                  </a:cubicBezTo>
                  <a:cubicBezTo>
                    <a:pt x="1550" y="682"/>
                    <a:pt x="1559" y="690"/>
                    <a:pt x="1564" y="688"/>
                  </a:cubicBezTo>
                  <a:cubicBezTo>
                    <a:pt x="1569" y="685"/>
                    <a:pt x="1572" y="684"/>
                    <a:pt x="1574" y="680"/>
                  </a:cubicBezTo>
                  <a:cubicBezTo>
                    <a:pt x="1576" y="675"/>
                    <a:pt x="1579" y="671"/>
                    <a:pt x="1576" y="668"/>
                  </a:cubicBezTo>
                  <a:cubicBezTo>
                    <a:pt x="1573" y="665"/>
                    <a:pt x="1574" y="669"/>
                    <a:pt x="1566" y="662"/>
                  </a:cubicBezTo>
                  <a:cubicBezTo>
                    <a:pt x="1559" y="655"/>
                    <a:pt x="1553" y="653"/>
                    <a:pt x="1555" y="646"/>
                  </a:cubicBezTo>
                  <a:cubicBezTo>
                    <a:pt x="1557" y="640"/>
                    <a:pt x="1557" y="639"/>
                    <a:pt x="1561" y="635"/>
                  </a:cubicBezTo>
                  <a:cubicBezTo>
                    <a:pt x="1565" y="630"/>
                    <a:pt x="1565" y="630"/>
                    <a:pt x="1566" y="626"/>
                  </a:cubicBezTo>
                  <a:cubicBezTo>
                    <a:pt x="1566" y="623"/>
                    <a:pt x="1569" y="623"/>
                    <a:pt x="1575" y="626"/>
                  </a:cubicBezTo>
                  <a:cubicBezTo>
                    <a:pt x="1581" y="630"/>
                    <a:pt x="1593" y="634"/>
                    <a:pt x="1600" y="634"/>
                  </a:cubicBezTo>
                  <a:cubicBezTo>
                    <a:pt x="1606" y="634"/>
                    <a:pt x="1611" y="638"/>
                    <a:pt x="1622" y="639"/>
                  </a:cubicBezTo>
                  <a:cubicBezTo>
                    <a:pt x="1633" y="639"/>
                    <a:pt x="1639" y="637"/>
                    <a:pt x="1645" y="645"/>
                  </a:cubicBezTo>
                  <a:cubicBezTo>
                    <a:pt x="1652" y="653"/>
                    <a:pt x="1653" y="654"/>
                    <a:pt x="1660" y="662"/>
                  </a:cubicBezTo>
                  <a:cubicBezTo>
                    <a:pt x="1667" y="669"/>
                    <a:pt x="1666" y="672"/>
                    <a:pt x="1677" y="673"/>
                  </a:cubicBezTo>
                  <a:cubicBezTo>
                    <a:pt x="1687" y="674"/>
                    <a:pt x="1689" y="678"/>
                    <a:pt x="1696" y="677"/>
                  </a:cubicBezTo>
                  <a:cubicBezTo>
                    <a:pt x="1702" y="675"/>
                    <a:pt x="1715" y="673"/>
                    <a:pt x="1717" y="670"/>
                  </a:cubicBezTo>
                  <a:cubicBezTo>
                    <a:pt x="1719" y="667"/>
                    <a:pt x="1723" y="668"/>
                    <a:pt x="1734" y="669"/>
                  </a:cubicBezTo>
                  <a:cubicBezTo>
                    <a:pt x="1745" y="670"/>
                    <a:pt x="1744" y="670"/>
                    <a:pt x="1757" y="672"/>
                  </a:cubicBezTo>
                  <a:cubicBezTo>
                    <a:pt x="1769" y="675"/>
                    <a:pt x="1771" y="681"/>
                    <a:pt x="1775" y="681"/>
                  </a:cubicBezTo>
                  <a:cubicBezTo>
                    <a:pt x="1780" y="681"/>
                    <a:pt x="1789" y="681"/>
                    <a:pt x="1794" y="684"/>
                  </a:cubicBezTo>
                  <a:cubicBezTo>
                    <a:pt x="1799" y="688"/>
                    <a:pt x="1804" y="697"/>
                    <a:pt x="1812" y="698"/>
                  </a:cubicBezTo>
                  <a:cubicBezTo>
                    <a:pt x="1820" y="698"/>
                    <a:pt x="1835" y="702"/>
                    <a:pt x="1844" y="703"/>
                  </a:cubicBezTo>
                  <a:cubicBezTo>
                    <a:pt x="1853" y="704"/>
                    <a:pt x="1863" y="703"/>
                    <a:pt x="1871" y="702"/>
                  </a:cubicBezTo>
                  <a:cubicBezTo>
                    <a:pt x="1878" y="701"/>
                    <a:pt x="1879" y="697"/>
                    <a:pt x="1891" y="696"/>
                  </a:cubicBezTo>
                  <a:cubicBezTo>
                    <a:pt x="1903" y="694"/>
                    <a:pt x="1906" y="697"/>
                    <a:pt x="1909" y="689"/>
                  </a:cubicBezTo>
                  <a:cubicBezTo>
                    <a:pt x="1913" y="682"/>
                    <a:pt x="1914" y="678"/>
                    <a:pt x="1919" y="677"/>
                  </a:cubicBezTo>
                  <a:cubicBezTo>
                    <a:pt x="1924" y="676"/>
                    <a:pt x="1942" y="676"/>
                    <a:pt x="1947" y="679"/>
                  </a:cubicBezTo>
                  <a:cubicBezTo>
                    <a:pt x="1953" y="682"/>
                    <a:pt x="1959" y="683"/>
                    <a:pt x="1964" y="682"/>
                  </a:cubicBezTo>
                  <a:cubicBezTo>
                    <a:pt x="1969" y="681"/>
                    <a:pt x="1970" y="684"/>
                    <a:pt x="1984" y="686"/>
                  </a:cubicBezTo>
                  <a:cubicBezTo>
                    <a:pt x="1984" y="686"/>
                    <a:pt x="1984" y="686"/>
                    <a:pt x="1984" y="686"/>
                  </a:cubicBezTo>
                  <a:cubicBezTo>
                    <a:pt x="1999" y="688"/>
                    <a:pt x="1999" y="694"/>
                    <a:pt x="2009" y="692"/>
                  </a:cubicBezTo>
                  <a:cubicBezTo>
                    <a:pt x="2018" y="690"/>
                    <a:pt x="2019" y="682"/>
                    <a:pt x="2027" y="682"/>
                  </a:cubicBezTo>
                  <a:cubicBezTo>
                    <a:pt x="2034" y="682"/>
                    <a:pt x="2040" y="674"/>
                    <a:pt x="2034" y="673"/>
                  </a:cubicBezTo>
                  <a:cubicBezTo>
                    <a:pt x="2028" y="672"/>
                    <a:pt x="2025" y="674"/>
                    <a:pt x="2026" y="663"/>
                  </a:cubicBezTo>
                  <a:cubicBezTo>
                    <a:pt x="2028" y="651"/>
                    <a:pt x="2023" y="645"/>
                    <a:pt x="2026" y="637"/>
                  </a:cubicBezTo>
                  <a:cubicBezTo>
                    <a:pt x="2029" y="630"/>
                    <a:pt x="2036" y="624"/>
                    <a:pt x="2030" y="621"/>
                  </a:cubicBezTo>
                  <a:cubicBezTo>
                    <a:pt x="2025" y="617"/>
                    <a:pt x="2013" y="614"/>
                    <a:pt x="2010" y="610"/>
                  </a:cubicBezTo>
                  <a:cubicBezTo>
                    <a:pt x="2006" y="607"/>
                    <a:pt x="2001" y="611"/>
                    <a:pt x="2007" y="602"/>
                  </a:cubicBezTo>
                  <a:cubicBezTo>
                    <a:pt x="2013" y="593"/>
                    <a:pt x="2005" y="589"/>
                    <a:pt x="2019" y="589"/>
                  </a:cubicBezTo>
                  <a:cubicBezTo>
                    <a:pt x="2033" y="590"/>
                    <a:pt x="2036" y="587"/>
                    <a:pt x="2050" y="587"/>
                  </a:cubicBezTo>
                  <a:cubicBezTo>
                    <a:pt x="2065" y="587"/>
                    <a:pt x="2070" y="586"/>
                    <a:pt x="2082" y="592"/>
                  </a:cubicBezTo>
                  <a:cubicBezTo>
                    <a:pt x="2093" y="598"/>
                    <a:pt x="2109" y="593"/>
                    <a:pt x="2115" y="598"/>
                  </a:cubicBezTo>
                  <a:cubicBezTo>
                    <a:pt x="2121" y="603"/>
                    <a:pt x="2145" y="611"/>
                    <a:pt x="2150" y="617"/>
                  </a:cubicBezTo>
                  <a:cubicBezTo>
                    <a:pt x="2154" y="622"/>
                    <a:pt x="2151" y="625"/>
                    <a:pt x="2167" y="635"/>
                  </a:cubicBezTo>
                  <a:cubicBezTo>
                    <a:pt x="2182" y="646"/>
                    <a:pt x="2182" y="651"/>
                    <a:pt x="2192" y="661"/>
                  </a:cubicBezTo>
                  <a:cubicBezTo>
                    <a:pt x="2203" y="670"/>
                    <a:pt x="2204" y="677"/>
                    <a:pt x="2216" y="682"/>
                  </a:cubicBezTo>
                  <a:cubicBezTo>
                    <a:pt x="2228" y="688"/>
                    <a:pt x="2236" y="692"/>
                    <a:pt x="2244" y="693"/>
                  </a:cubicBezTo>
                  <a:cubicBezTo>
                    <a:pt x="2252" y="693"/>
                    <a:pt x="2254" y="698"/>
                    <a:pt x="2264" y="699"/>
                  </a:cubicBezTo>
                  <a:cubicBezTo>
                    <a:pt x="2273" y="700"/>
                    <a:pt x="2274" y="700"/>
                    <a:pt x="2283" y="704"/>
                  </a:cubicBezTo>
                  <a:cubicBezTo>
                    <a:pt x="2293" y="708"/>
                    <a:pt x="2296" y="705"/>
                    <a:pt x="2301" y="711"/>
                  </a:cubicBezTo>
                  <a:cubicBezTo>
                    <a:pt x="2307" y="717"/>
                    <a:pt x="2313" y="723"/>
                    <a:pt x="2317" y="727"/>
                  </a:cubicBezTo>
                  <a:cubicBezTo>
                    <a:pt x="2321" y="730"/>
                    <a:pt x="2322" y="744"/>
                    <a:pt x="2328" y="745"/>
                  </a:cubicBezTo>
                  <a:cubicBezTo>
                    <a:pt x="2333" y="747"/>
                    <a:pt x="2345" y="746"/>
                    <a:pt x="2349" y="745"/>
                  </a:cubicBezTo>
                  <a:cubicBezTo>
                    <a:pt x="2354" y="744"/>
                    <a:pt x="2361" y="747"/>
                    <a:pt x="2368" y="738"/>
                  </a:cubicBezTo>
                  <a:cubicBezTo>
                    <a:pt x="2375" y="730"/>
                    <a:pt x="2381" y="738"/>
                    <a:pt x="2386" y="729"/>
                  </a:cubicBezTo>
                  <a:cubicBezTo>
                    <a:pt x="2391" y="720"/>
                    <a:pt x="2403" y="728"/>
                    <a:pt x="2405" y="733"/>
                  </a:cubicBezTo>
                  <a:cubicBezTo>
                    <a:pt x="2408" y="737"/>
                    <a:pt x="2416" y="748"/>
                    <a:pt x="2415" y="750"/>
                  </a:cubicBezTo>
                  <a:cubicBezTo>
                    <a:pt x="2413" y="752"/>
                    <a:pt x="2404" y="755"/>
                    <a:pt x="2411" y="761"/>
                  </a:cubicBezTo>
                  <a:cubicBezTo>
                    <a:pt x="2418" y="768"/>
                    <a:pt x="2416" y="778"/>
                    <a:pt x="2418" y="783"/>
                  </a:cubicBezTo>
                  <a:cubicBezTo>
                    <a:pt x="2421" y="788"/>
                    <a:pt x="2419" y="792"/>
                    <a:pt x="2421" y="798"/>
                  </a:cubicBezTo>
                  <a:cubicBezTo>
                    <a:pt x="2424" y="803"/>
                    <a:pt x="2419" y="815"/>
                    <a:pt x="2419" y="815"/>
                  </a:cubicBezTo>
                  <a:cubicBezTo>
                    <a:pt x="2419" y="815"/>
                    <a:pt x="2419" y="815"/>
                    <a:pt x="2414" y="815"/>
                  </a:cubicBezTo>
                  <a:cubicBezTo>
                    <a:pt x="2409" y="815"/>
                    <a:pt x="2408" y="813"/>
                    <a:pt x="2404" y="813"/>
                  </a:cubicBezTo>
                  <a:cubicBezTo>
                    <a:pt x="2401" y="813"/>
                    <a:pt x="2389" y="805"/>
                    <a:pt x="2388" y="809"/>
                  </a:cubicBezTo>
                  <a:cubicBezTo>
                    <a:pt x="2387" y="814"/>
                    <a:pt x="2387" y="818"/>
                    <a:pt x="2384" y="819"/>
                  </a:cubicBezTo>
                  <a:cubicBezTo>
                    <a:pt x="2381" y="820"/>
                    <a:pt x="2373" y="819"/>
                    <a:pt x="2381" y="826"/>
                  </a:cubicBezTo>
                  <a:cubicBezTo>
                    <a:pt x="2389" y="832"/>
                    <a:pt x="2392" y="836"/>
                    <a:pt x="2395" y="842"/>
                  </a:cubicBezTo>
                  <a:cubicBezTo>
                    <a:pt x="2398" y="847"/>
                    <a:pt x="2401" y="849"/>
                    <a:pt x="2406" y="858"/>
                  </a:cubicBezTo>
                  <a:cubicBezTo>
                    <a:pt x="2410" y="867"/>
                    <a:pt x="2416" y="874"/>
                    <a:pt x="2411" y="875"/>
                  </a:cubicBezTo>
                  <a:cubicBezTo>
                    <a:pt x="2407" y="877"/>
                    <a:pt x="2400" y="878"/>
                    <a:pt x="2400" y="881"/>
                  </a:cubicBezTo>
                  <a:cubicBezTo>
                    <a:pt x="2400" y="882"/>
                    <a:pt x="2400" y="882"/>
                    <a:pt x="2400" y="883"/>
                  </a:cubicBezTo>
                  <a:cubicBezTo>
                    <a:pt x="2402" y="885"/>
                    <a:pt x="2406" y="888"/>
                    <a:pt x="2408" y="889"/>
                  </a:cubicBezTo>
                  <a:cubicBezTo>
                    <a:pt x="2408" y="888"/>
                    <a:pt x="2408" y="887"/>
                    <a:pt x="2408" y="886"/>
                  </a:cubicBezTo>
                  <a:cubicBezTo>
                    <a:pt x="2407" y="882"/>
                    <a:pt x="2411" y="882"/>
                    <a:pt x="2417" y="881"/>
                  </a:cubicBezTo>
                  <a:cubicBezTo>
                    <a:pt x="2423" y="880"/>
                    <a:pt x="2421" y="877"/>
                    <a:pt x="2421" y="873"/>
                  </a:cubicBezTo>
                  <a:cubicBezTo>
                    <a:pt x="2421" y="870"/>
                    <a:pt x="2426" y="868"/>
                    <a:pt x="2428" y="872"/>
                  </a:cubicBezTo>
                  <a:cubicBezTo>
                    <a:pt x="2430" y="877"/>
                    <a:pt x="2430" y="868"/>
                    <a:pt x="2430" y="867"/>
                  </a:cubicBezTo>
                  <a:cubicBezTo>
                    <a:pt x="2430" y="865"/>
                    <a:pt x="2437" y="872"/>
                    <a:pt x="2441" y="876"/>
                  </a:cubicBezTo>
                  <a:cubicBezTo>
                    <a:pt x="2444" y="881"/>
                    <a:pt x="2450" y="879"/>
                    <a:pt x="2463" y="880"/>
                  </a:cubicBezTo>
                  <a:cubicBezTo>
                    <a:pt x="2475" y="882"/>
                    <a:pt x="2468" y="879"/>
                    <a:pt x="2473" y="877"/>
                  </a:cubicBezTo>
                  <a:cubicBezTo>
                    <a:pt x="2478" y="875"/>
                    <a:pt x="2478" y="875"/>
                    <a:pt x="2483" y="869"/>
                  </a:cubicBezTo>
                  <a:cubicBezTo>
                    <a:pt x="2488" y="864"/>
                    <a:pt x="2488" y="866"/>
                    <a:pt x="2492" y="860"/>
                  </a:cubicBezTo>
                  <a:cubicBezTo>
                    <a:pt x="2497" y="854"/>
                    <a:pt x="2498" y="849"/>
                    <a:pt x="2499" y="838"/>
                  </a:cubicBezTo>
                  <a:cubicBezTo>
                    <a:pt x="2499" y="826"/>
                    <a:pt x="2500" y="824"/>
                    <a:pt x="2502" y="820"/>
                  </a:cubicBezTo>
                  <a:cubicBezTo>
                    <a:pt x="2504" y="816"/>
                    <a:pt x="2507" y="807"/>
                    <a:pt x="2510" y="801"/>
                  </a:cubicBezTo>
                  <a:cubicBezTo>
                    <a:pt x="2512" y="794"/>
                    <a:pt x="2513" y="794"/>
                    <a:pt x="2515" y="785"/>
                  </a:cubicBezTo>
                  <a:cubicBezTo>
                    <a:pt x="2517" y="776"/>
                    <a:pt x="2515" y="777"/>
                    <a:pt x="2511" y="769"/>
                  </a:cubicBezTo>
                  <a:cubicBezTo>
                    <a:pt x="2507" y="762"/>
                    <a:pt x="2512" y="762"/>
                    <a:pt x="2514" y="757"/>
                  </a:cubicBezTo>
                  <a:cubicBezTo>
                    <a:pt x="2515" y="753"/>
                    <a:pt x="2515" y="749"/>
                    <a:pt x="2512" y="745"/>
                  </a:cubicBezTo>
                  <a:cubicBezTo>
                    <a:pt x="2510" y="742"/>
                    <a:pt x="2515" y="734"/>
                    <a:pt x="2518" y="730"/>
                  </a:cubicBezTo>
                  <a:cubicBezTo>
                    <a:pt x="2520" y="727"/>
                    <a:pt x="2520" y="721"/>
                    <a:pt x="2516" y="712"/>
                  </a:cubicBezTo>
                  <a:cubicBezTo>
                    <a:pt x="2512" y="703"/>
                    <a:pt x="2512" y="702"/>
                    <a:pt x="2509" y="695"/>
                  </a:cubicBezTo>
                  <a:cubicBezTo>
                    <a:pt x="2506" y="688"/>
                    <a:pt x="2501" y="689"/>
                    <a:pt x="2500" y="685"/>
                  </a:cubicBezTo>
                  <a:cubicBezTo>
                    <a:pt x="2498" y="681"/>
                    <a:pt x="2496" y="680"/>
                    <a:pt x="2491" y="675"/>
                  </a:cubicBezTo>
                  <a:cubicBezTo>
                    <a:pt x="2486" y="670"/>
                    <a:pt x="2490" y="668"/>
                    <a:pt x="2485" y="660"/>
                  </a:cubicBezTo>
                  <a:cubicBezTo>
                    <a:pt x="2479" y="652"/>
                    <a:pt x="2477" y="650"/>
                    <a:pt x="2477" y="642"/>
                  </a:cubicBezTo>
                  <a:cubicBezTo>
                    <a:pt x="2477" y="634"/>
                    <a:pt x="2473" y="621"/>
                    <a:pt x="2470" y="621"/>
                  </a:cubicBezTo>
                  <a:cubicBezTo>
                    <a:pt x="2466" y="620"/>
                    <a:pt x="2462" y="616"/>
                    <a:pt x="2460" y="612"/>
                  </a:cubicBezTo>
                  <a:cubicBezTo>
                    <a:pt x="2458" y="608"/>
                    <a:pt x="2452" y="605"/>
                    <a:pt x="2448" y="602"/>
                  </a:cubicBezTo>
                  <a:cubicBezTo>
                    <a:pt x="2444" y="600"/>
                    <a:pt x="2449" y="597"/>
                    <a:pt x="2448" y="594"/>
                  </a:cubicBezTo>
                  <a:cubicBezTo>
                    <a:pt x="2446" y="591"/>
                    <a:pt x="2442" y="592"/>
                    <a:pt x="2438" y="592"/>
                  </a:cubicBezTo>
                  <a:cubicBezTo>
                    <a:pt x="2434" y="592"/>
                    <a:pt x="2426" y="586"/>
                    <a:pt x="2412" y="575"/>
                  </a:cubicBezTo>
                  <a:cubicBezTo>
                    <a:pt x="2398" y="565"/>
                    <a:pt x="2411" y="574"/>
                    <a:pt x="2400" y="569"/>
                  </a:cubicBezTo>
                  <a:cubicBezTo>
                    <a:pt x="2389" y="563"/>
                    <a:pt x="2393" y="567"/>
                    <a:pt x="2385" y="565"/>
                  </a:cubicBezTo>
                  <a:cubicBezTo>
                    <a:pt x="2378" y="563"/>
                    <a:pt x="2378" y="564"/>
                    <a:pt x="2375" y="564"/>
                  </a:cubicBezTo>
                  <a:cubicBezTo>
                    <a:pt x="2373" y="564"/>
                    <a:pt x="2371" y="566"/>
                    <a:pt x="2373" y="571"/>
                  </a:cubicBezTo>
                  <a:cubicBezTo>
                    <a:pt x="2375" y="575"/>
                    <a:pt x="2374" y="572"/>
                    <a:pt x="2371" y="578"/>
                  </a:cubicBezTo>
                  <a:cubicBezTo>
                    <a:pt x="2368" y="584"/>
                    <a:pt x="2367" y="585"/>
                    <a:pt x="2359" y="585"/>
                  </a:cubicBezTo>
                  <a:cubicBezTo>
                    <a:pt x="2352" y="585"/>
                    <a:pt x="2357" y="579"/>
                    <a:pt x="2357" y="576"/>
                  </a:cubicBezTo>
                  <a:cubicBezTo>
                    <a:pt x="2357" y="573"/>
                    <a:pt x="2353" y="572"/>
                    <a:pt x="2350" y="570"/>
                  </a:cubicBezTo>
                  <a:cubicBezTo>
                    <a:pt x="2347" y="568"/>
                    <a:pt x="2348" y="562"/>
                    <a:pt x="2346" y="561"/>
                  </a:cubicBezTo>
                  <a:cubicBezTo>
                    <a:pt x="2344" y="560"/>
                    <a:pt x="2342" y="552"/>
                    <a:pt x="2341" y="548"/>
                  </a:cubicBezTo>
                  <a:cubicBezTo>
                    <a:pt x="2340" y="544"/>
                    <a:pt x="2337" y="545"/>
                    <a:pt x="2331" y="542"/>
                  </a:cubicBezTo>
                  <a:cubicBezTo>
                    <a:pt x="2326" y="539"/>
                    <a:pt x="2324" y="540"/>
                    <a:pt x="2324" y="545"/>
                  </a:cubicBezTo>
                  <a:cubicBezTo>
                    <a:pt x="2324" y="549"/>
                    <a:pt x="2324" y="550"/>
                    <a:pt x="2329" y="551"/>
                  </a:cubicBezTo>
                  <a:cubicBezTo>
                    <a:pt x="2333" y="553"/>
                    <a:pt x="2333" y="554"/>
                    <a:pt x="2339" y="556"/>
                  </a:cubicBezTo>
                  <a:cubicBezTo>
                    <a:pt x="2344" y="558"/>
                    <a:pt x="2339" y="562"/>
                    <a:pt x="2339" y="567"/>
                  </a:cubicBezTo>
                  <a:cubicBezTo>
                    <a:pt x="2338" y="571"/>
                    <a:pt x="2343" y="572"/>
                    <a:pt x="2347" y="578"/>
                  </a:cubicBezTo>
                  <a:cubicBezTo>
                    <a:pt x="2352" y="584"/>
                    <a:pt x="2339" y="583"/>
                    <a:pt x="2335" y="577"/>
                  </a:cubicBezTo>
                  <a:cubicBezTo>
                    <a:pt x="2330" y="571"/>
                    <a:pt x="2320" y="565"/>
                    <a:pt x="2319" y="560"/>
                  </a:cubicBezTo>
                  <a:cubicBezTo>
                    <a:pt x="2318" y="556"/>
                    <a:pt x="2309" y="558"/>
                    <a:pt x="2301" y="558"/>
                  </a:cubicBezTo>
                  <a:cubicBezTo>
                    <a:pt x="2293" y="558"/>
                    <a:pt x="2285" y="553"/>
                    <a:pt x="2284" y="551"/>
                  </a:cubicBezTo>
                  <a:cubicBezTo>
                    <a:pt x="2283" y="550"/>
                    <a:pt x="2285" y="547"/>
                    <a:pt x="2289" y="543"/>
                  </a:cubicBezTo>
                  <a:cubicBezTo>
                    <a:pt x="2293" y="539"/>
                    <a:pt x="2292" y="534"/>
                    <a:pt x="2298" y="531"/>
                  </a:cubicBezTo>
                  <a:cubicBezTo>
                    <a:pt x="2304" y="529"/>
                    <a:pt x="2301" y="524"/>
                    <a:pt x="2305" y="519"/>
                  </a:cubicBezTo>
                  <a:cubicBezTo>
                    <a:pt x="2308" y="514"/>
                    <a:pt x="2306" y="511"/>
                    <a:pt x="2306" y="509"/>
                  </a:cubicBezTo>
                  <a:cubicBezTo>
                    <a:pt x="2306" y="507"/>
                    <a:pt x="2307" y="501"/>
                    <a:pt x="2308" y="495"/>
                  </a:cubicBezTo>
                  <a:cubicBezTo>
                    <a:pt x="2308" y="489"/>
                    <a:pt x="2306" y="485"/>
                    <a:pt x="2319" y="477"/>
                  </a:cubicBezTo>
                  <a:cubicBezTo>
                    <a:pt x="2331" y="470"/>
                    <a:pt x="2322" y="471"/>
                    <a:pt x="2320" y="469"/>
                  </a:cubicBezTo>
                  <a:cubicBezTo>
                    <a:pt x="2319" y="468"/>
                    <a:pt x="2321" y="460"/>
                    <a:pt x="2326" y="455"/>
                  </a:cubicBezTo>
                  <a:cubicBezTo>
                    <a:pt x="2330" y="451"/>
                    <a:pt x="2328" y="447"/>
                    <a:pt x="2326" y="439"/>
                  </a:cubicBezTo>
                  <a:cubicBezTo>
                    <a:pt x="2325" y="430"/>
                    <a:pt x="2338" y="435"/>
                    <a:pt x="2354" y="432"/>
                  </a:cubicBezTo>
                  <a:cubicBezTo>
                    <a:pt x="2371" y="430"/>
                    <a:pt x="2375" y="433"/>
                    <a:pt x="2380" y="432"/>
                  </a:cubicBezTo>
                  <a:cubicBezTo>
                    <a:pt x="2385" y="432"/>
                    <a:pt x="2394" y="436"/>
                    <a:pt x="2398" y="438"/>
                  </a:cubicBezTo>
                  <a:cubicBezTo>
                    <a:pt x="2401" y="441"/>
                    <a:pt x="2407" y="440"/>
                    <a:pt x="2406" y="435"/>
                  </a:cubicBezTo>
                  <a:cubicBezTo>
                    <a:pt x="2404" y="430"/>
                    <a:pt x="2411" y="435"/>
                    <a:pt x="2420" y="435"/>
                  </a:cubicBezTo>
                  <a:cubicBezTo>
                    <a:pt x="2430" y="434"/>
                    <a:pt x="2432" y="433"/>
                    <a:pt x="2438" y="431"/>
                  </a:cubicBezTo>
                  <a:cubicBezTo>
                    <a:pt x="2444" y="428"/>
                    <a:pt x="2445" y="433"/>
                    <a:pt x="2455" y="437"/>
                  </a:cubicBezTo>
                  <a:cubicBezTo>
                    <a:pt x="2466" y="442"/>
                    <a:pt x="2457" y="432"/>
                    <a:pt x="2455" y="425"/>
                  </a:cubicBezTo>
                  <a:cubicBezTo>
                    <a:pt x="2454" y="417"/>
                    <a:pt x="2462" y="426"/>
                    <a:pt x="2467" y="426"/>
                  </a:cubicBezTo>
                  <a:cubicBezTo>
                    <a:pt x="2472" y="426"/>
                    <a:pt x="2479" y="426"/>
                    <a:pt x="2490" y="424"/>
                  </a:cubicBezTo>
                  <a:cubicBezTo>
                    <a:pt x="2501" y="422"/>
                    <a:pt x="2497" y="428"/>
                    <a:pt x="2516" y="434"/>
                  </a:cubicBezTo>
                  <a:cubicBezTo>
                    <a:pt x="2535" y="439"/>
                    <a:pt x="2516" y="436"/>
                    <a:pt x="2512" y="441"/>
                  </a:cubicBezTo>
                  <a:cubicBezTo>
                    <a:pt x="2508" y="446"/>
                    <a:pt x="2510" y="444"/>
                    <a:pt x="2520" y="447"/>
                  </a:cubicBezTo>
                  <a:cubicBezTo>
                    <a:pt x="2530" y="450"/>
                    <a:pt x="2534" y="444"/>
                    <a:pt x="2544" y="446"/>
                  </a:cubicBezTo>
                  <a:cubicBezTo>
                    <a:pt x="2555" y="447"/>
                    <a:pt x="2546" y="443"/>
                    <a:pt x="2549" y="439"/>
                  </a:cubicBezTo>
                  <a:cubicBezTo>
                    <a:pt x="2553" y="435"/>
                    <a:pt x="2554" y="438"/>
                    <a:pt x="2563" y="440"/>
                  </a:cubicBezTo>
                  <a:cubicBezTo>
                    <a:pt x="2573" y="442"/>
                    <a:pt x="2572" y="439"/>
                    <a:pt x="2575" y="439"/>
                  </a:cubicBezTo>
                  <a:cubicBezTo>
                    <a:pt x="2577" y="438"/>
                    <a:pt x="2580" y="439"/>
                    <a:pt x="2585" y="438"/>
                  </a:cubicBezTo>
                  <a:cubicBezTo>
                    <a:pt x="2589" y="437"/>
                    <a:pt x="2583" y="437"/>
                    <a:pt x="2581" y="433"/>
                  </a:cubicBezTo>
                  <a:cubicBezTo>
                    <a:pt x="2578" y="430"/>
                    <a:pt x="2573" y="428"/>
                    <a:pt x="2566" y="431"/>
                  </a:cubicBezTo>
                  <a:cubicBezTo>
                    <a:pt x="2559" y="433"/>
                    <a:pt x="2555" y="428"/>
                    <a:pt x="2554" y="427"/>
                  </a:cubicBezTo>
                  <a:cubicBezTo>
                    <a:pt x="2553" y="426"/>
                    <a:pt x="2550" y="422"/>
                    <a:pt x="2547" y="415"/>
                  </a:cubicBezTo>
                  <a:cubicBezTo>
                    <a:pt x="2544" y="407"/>
                    <a:pt x="2551" y="407"/>
                    <a:pt x="2555" y="401"/>
                  </a:cubicBezTo>
                  <a:cubicBezTo>
                    <a:pt x="2559" y="396"/>
                    <a:pt x="2555" y="394"/>
                    <a:pt x="2556" y="391"/>
                  </a:cubicBezTo>
                  <a:cubicBezTo>
                    <a:pt x="2556" y="387"/>
                    <a:pt x="2555" y="386"/>
                    <a:pt x="2555" y="379"/>
                  </a:cubicBezTo>
                  <a:cubicBezTo>
                    <a:pt x="2555" y="371"/>
                    <a:pt x="2559" y="375"/>
                    <a:pt x="2562" y="374"/>
                  </a:cubicBezTo>
                  <a:cubicBezTo>
                    <a:pt x="2564" y="372"/>
                    <a:pt x="2572" y="373"/>
                    <a:pt x="2578" y="371"/>
                  </a:cubicBezTo>
                  <a:cubicBezTo>
                    <a:pt x="2584" y="369"/>
                    <a:pt x="2586" y="369"/>
                    <a:pt x="2590" y="368"/>
                  </a:cubicBezTo>
                  <a:cubicBezTo>
                    <a:pt x="2594" y="367"/>
                    <a:pt x="2594" y="371"/>
                    <a:pt x="2602" y="375"/>
                  </a:cubicBezTo>
                  <a:cubicBezTo>
                    <a:pt x="2610" y="379"/>
                    <a:pt x="2605" y="375"/>
                    <a:pt x="2609" y="369"/>
                  </a:cubicBezTo>
                  <a:cubicBezTo>
                    <a:pt x="2612" y="363"/>
                    <a:pt x="2615" y="369"/>
                    <a:pt x="2617" y="374"/>
                  </a:cubicBezTo>
                  <a:cubicBezTo>
                    <a:pt x="2619" y="378"/>
                    <a:pt x="2622" y="383"/>
                    <a:pt x="2627" y="389"/>
                  </a:cubicBezTo>
                  <a:cubicBezTo>
                    <a:pt x="2633" y="396"/>
                    <a:pt x="2633" y="389"/>
                    <a:pt x="2638" y="388"/>
                  </a:cubicBezTo>
                  <a:cubicBezTo>
                    <a:pt x="2644" y="388"/>
                    <a:pt x="2639" y="390"/>
                    <a:pt x="2643" y="399"/>
                  </a:cubicBezTo>
                  <a:cubicBezTo>
                    <a:pt x="2647" y="408"/>
                    <a:pt x="2652" y="398"/>
                    <a:pt x="2654" y="396"/>
                  </a:cubicBezTo>
                  <a:cubicBezTo>
                    <a:pt x="2656" y="394"/>
                    <a:pt x="2654" y="388"/>
                    <a:pt x="2654" y="381"/>
                  </a:cubicBezTo>
                  <a:cubicBezTo>
                    <a:pt x="2654" y="374"/>
                    <a:pt x="2660" y="379"/>
                    <a:pt x="2667" y="379"/>
                  </a:cubicBezTo>
                  <a:cubicBezTo>
                    <a:pt x="2673" y="379"/>
                    <a:pt x="2676" y="378"/>
                    <a:pt x="2677" y="374"/>
                  </a:cubicBezTo>
                  <a:cubicBezTo>
                    <a:pt x="2678" y="369"/>
                    <a:pt x="2672" y="372"/>
                    <a:pt x="2665" y="367"/>
                  </a:cubicBezTo>
                  <a:cubicBezTo>
                    <a:pt x="2657" y="361"/>
                    <a:pt x="2659" y="359"/>
                    <a:pt x="2656" y="357"/>
                  </a:cubicBezTo>
                  <a:cubicBezTo>
                    <a:pt x="2653" y="355"/>
                    <a:pt x="2652" y="353"/>
                    <a:pt x="2657" y="348"/>
                  </a:cubicBezTo>
                  <a:cubicBezTo>
                    <a:pt x="2662" y="342"/>
                    <a:pt x="2668" y="347"/>
                    <a:pt x="2672" y="347"/>
                  </a:cubicBezTo>
                  <a:cubicBezTo>
                    <a:pt x="2677" y="347"/>
                    <a:pt x="2676" y="354"/>
                    <a:pt x="2675" y="357"/>
                  </a:cubicBezTo>
                  <a:cubicBezTo>
                    <a:pt x="2674" y="360"/>
                    <a:pt x="2681" y="362"/>
                    <a:pt x="2683" y="369"/>
                  </a:cubicBezTo>
                  <a:cubicBezTo>
                    <a:pt x="2686" y="376"/>
                    <a:pt x="2690" y="375"/>
                    <a:pt x="2695" y="379"/>
                  </a:cubicBezTo>
                  <a:cubicBezTo>
                    <a:pt x="2701" y="383"/>
                    <a:pt x="2699" y="384"/>
                    <a:pt x="2705" y="388"/>
                  </a:cubicBezTo>
                  <a:cubicBezTo>
                    <a:pt x="2711" y="392"/>
                    <a:pt x="2708" y="391"/>
                    <a:pt x="2705" y="395"/>
                  </a:cubicBezTo>
                  <a:cubicBezTo>
                    <a:pt x="2703" y="399"/>
                    <a:pt x="2700" y="395"/>
                    <a:pt x="2696" y="396"/>
                  </a:cubicBezTo>
                  <a:cubicBezTo>
                    <a:pt x="2691" y="396"/>
                    <a:pt x="2691" y="402"/>
                    <a:pt x="2687" y="406"/>
                  </a:cubicBezTo>
                  <a:cubicBezTo>
                    <a:pt x="2684" y="410"/>
                    <a:pt x="2690" y="411"/>
                    <a:pt x="2690" y="416"/>
                  </a:cubicBezTo>
                  <a:cubicBezTo>
                    <a:pt x="2691" y="422"/>
                    <a:pt x="2690" y="423"/>
                    <a:pt x="2684" y="431"/>
                  </a:cubicBezTo>
                  <a:cubicBezTo>
                    <a:pt x="2678" y="439"/>
                    <a:pt x="2684" y="440"/>
                    <a:pt x="2685" y="444"/>
                  </a:cubicBezTo>
                  <a:cubicBezTo>
                    <a:pt x="2686" y="449"/>
                    <a:pt x="2686" y="451"/>
                    <a:pt x="2686" y="457"/>
                  </a:cubicBezTo>
                  <a:cubicBezTo>
                    <a:pt x="2686" y="463"/>
                    <a:pt x="2682" y="463"/>
                    <a:pt x="2678" y="466"/>
                  </a:cubicBezTo>
                  <a:cubicBezTo>
                    <a:pt x="2674" y="469"/>
                    <a:pt x="2672" y="467"/>
                    <a:pt x="2671" y="471"/>
                  </a:cubicBezTo>
                  <a:cubicBezTo>
                    <a:pt x="2670" y="475"/>
                    <a:pt x="2662" y="470"/>
                    <a:pt x="2659" y="469"/>
                  </a:cubicBezTo>
                  <a:cubicBezTo>
                    <a:pt x="2656" y="468"/>
                    <a:pt x="2659" y="477"/>
                    <a:pt x="2668" y="482"/>
                  </a:cubicBezTo>
                  <a:cubicBezTo>
                    <a:pt x="2677" y="488"/>
                    <a:pt x="2669" y="493"/>
                    <a:pt x="2671" y="503"/>
                  </a:cubicBezTo>
                  <a:cubicBezTo>
                    <a:pt x="2672" y="512"/>
                    <a:pt x="2673" y="509"/>
                    <a:pt x="2686" y="522"/>
                  </a:cubicBezTo>
                  <a:cubicBezTo>
                    <a:pt x="2700" y="534"/>
                    <a:pt x="2695" y="535"/>
                    <a:pt x="2704" y="545"/>
                  </a:cubicBezTo>
                  <a:cubicBezTo>
                    <a:pt x="2712" y="556"/>
                    <a:pt x="2731" y="568"/>
                    <a:pt x="2736" y="573"/>
                  </a:cubicBezTo>
                  <a:cubicBezTo>
                    <a:pt x="2741" y="578"/>
                    <a:pt x="2752" y="588"/>
                    <a:pt x="2762" y="598"/>
                  </a:cubicBezTo>
                  <a:cubicBezTo>
                    <a:pt x="2773" y="609"/>
                    <a:pt x="2769" y="607"/>
                    <a:pt x="2781" y="615"/>
                  </a:cubicBezTo>
                  <a:cubicBezTo>
                    <a:pt x="2792" y="622"/>
                    <a:pt x="2789" y="623"/>
                    <a:pt x="2803" y="634"/>
                  </a:cubicBezTo>
                  <a:cubicBezTo>
                    <a:pt x="2817" y="645"/>
                    <a:pt x="2815" y="646"/>
                    <a:pt x="2822" y="650"/>
                  </a:cubicBezTo>
                  <a:cubicBezTo>
                    <a:pt x="2828" y="654"/>
                    <a:pt x="2820" y="660"/>
                    <a:pt x="2817" y="661"/>
                  </a:cubicBezTo>
                  <a:cubicBezTo>
                    <a:pt x="2814" y="661"/>
                    <a:pt x="2815" y="664"/>
                    <a:pt x="2814" y="670"/>
                  </a:cubicBezTo>
                  <a:cubicBezTo>
                    <a:pt x="2813" y="676"/>
                    <a:pt x="2804" y="672"/>
                    <a:pt x="2815" y="680"/>
                  </a:cubicBezTo>
                  <a:cubicBezTo>
                    <a:pt x="2826" y="689"/>
                    <a:pt x="2828" y="672"/>
                    <a:pt x="2827" y="668"/>
                  </a:cubicBezTo>
                  <a:cubicBezTo>
                    <a:pt x="2826" y="664"/>
                    <a:pt x="2828" y="662"/>
                    <a:pt x="2828" y="660"/>
                  </a:cubicBezTo>
                  <a:cubicBezTo>
                    <a:pt x="2828" y="659"/>
                    <a:pt x="2828" y="650"/>
                    <a:pt x="2831" y="647"/>
                  </a:cubicBezTo>
                  <a:cubicBezTo>
                    <a:pt x="2834" y="644"/>
                    <a:pt x="2838" y="639"/>
                    <a:pt x="2838" y="635"/>
                  </a:cubicBezTo>
                  <a:cubicBezTo>
                    <a:pt x="2839" y="631"/>
                    <a:pt x="2838" y="623"/>
                    <a:pt x="2836" y="621"/>
                  </a:cubicBezTo>
                  <a:cubicBezTo>
                    <a:pt x="2835" y="618"/>
                    <a:pt x="2826" y="610"/>
                    <a:pt x="2823" y="607"/>
                  </a:cubicBezTo>
                  <a:cubicBezTo>
                    <a:pt x="2820" y="603"/>
                    <a:pt x="2828" y="600"/>
                    <a:pt x="2832" y="597"/>
                  </a:cubicBezTo>
                  <a:cubicBezTo>
                    <a:pt x="2836" y="594"/>
                    <a:pt x="2842" y="597"/>
                    <a:pt x="2845" y="595"/>
                  </a:cubicBezTo>
                  <a:cubicBezTo>
                    <a:pt x="2848" y="592"/>
                    <a:pt x="2836" y="588"/>
                    <a:pt x="2832" y="584"/>
                  </a:cubicBezTo>
                  <a:cubicBezTo>
                    <a:pt x="2828" y="580"/>
                    <a:pt x="2826" y="577"/>
                    <a:pt x="2820" y="572"/>
                  </a:cubicBezTo>
                  <a:cubicBezTo>
                    <a:pt x="2814" y="567"/>
                    <a:pt x="2825" y="566"/>
                    <a:pt x="2827" y="562"/>
                  </a:cubicBezTo>
                  <a:cubicBezTo>
                    <a:pt x="2830" y="558"/>
                    <a:pt x="2837" y="561"/>
                    <a:pt x="2845" y="560"/>
                  </a:cubicBezTo>
                  <a:cubicBezTo>
                    <a:pt x="2854" y="560"/>
                    <a:pt x="2849" y="559"/>
                    <a:pt x="2848" y="556"/>
                  </a:cubicBezTo>
                  <a:cubicBezTo>
                    <a:pt x="2847" y="552"/>
                    <a:pt x="2844" y="550"/>
                    <a:pt x="2838" y="547"/>
                  </a:cubicBezTo>
                  <a:cubicBezTo>
                    <a:pt x="2833" y="545"/>
                    <a:pt x="2830" y="542"/>
                    <a:pt x="2825" y="535"/>
                  </a:cubicBezTo>
                  <a:cubicBezTo>
                    <a:pt x="2819" y="528"/>
                    <a:pt x="2820" y="527"/>
                    <a:pt x="2817" y="524"/>
                  </a:cubicBezTo>
                  <a:cubicBezTo>
                    <a:pt x="2814" y="521"/>
                    <a:pt x="2814" y="512"/>
                    <a:pt x="2815" y="510"/>
                  </a:cubicBezTo>
                  <a:cubicBezTo>
                    <a:pt x="2816" y="507"/>
                    <a:pt x="2820" y="513"/>
                    <a:pt x="2826" y="516"/>
                  </a:cubicBezTo>
                  <a:cubicBezTo>
                    <a:pt x="2832" y="520"/>
                    <a:pt x="2830" y="518"/>
                    <a:pt x="2833" y="516"/>
                  </a:cubicBezTo>
                  <a:cubicBezTo>
                    <a:pt x="2835" y="515"/>
                    <a:pt x="2831" y="511"/>
                    <a:pt x="2828" y="508"/>
                  </a:cubicBezTo>
                  <a:cubicBezTo>
                    <a:pt x="2825" y="506"/>
                    <a:pt x="2823" y="503"/>
                    <a:pt x="2817" y="502"/>
                  </a:cubicBezTo>
                  <a:cubicBezTo>
                    <a:pt x="2811" y="502"/>
                    <a:pt x="2808" y="499"/>
                    <a:pt x="2803" y="495"/>
                  </a:cubicBezTo>
                  <a:cubicBezTo>
                    <a:pt x="2798" y="491"/>
                    <a:pt x="2795" y="489"/>
                    <a:pt x="2793" y="488"/>
                  </a:cubicBezTo>
                  <a:cubicBezTo>
                    <a:pt x="2790" y="487"/>
                    <a:pt x="2794" y="481"/>
                    <a:pt x="2793" y="479"/>
                  </a:cubicBezTo>
                  <a:cubicBezTo>
                    <a:pt x="2792" y="477"/>
                    <a:pt x="2789" y="474"/>
                    <a:pt x="2783" y="474"/>
                  </a:cubicBezTo>
                  <a:cubicBezTo>
                    <a:pt x="2778" y="473"/>
                    <a:pt x="2774" y="468"/>
                    <a:pt x="2771" y="471"/>
                  </a:cubicBezTo>
                  <a:cubicBezTo>
                    <a:pt x="2768" y="474"/>
                    <a:pt x="2768" y="471"/>
                    <a:pt x="2763" y="470"/>
                  </a:cubicBezTo>
                  <a:cubicBezTo>
                    <a:pt x="2758" y="469"/>
                    <a:pt x="2757" y="469"/>
                    <a:pt x="2753" y="463"/>
                  </a:cubicBezTo>
                  <a:cubicBezTo>
                    <a:pt x="2749" y="456"/>
                    <a:pt x="2751" y="455"/>
                    <a:pt x="2748" y="449"/>
                  </a:cubicBezTo>
                  <a:cubicBezTo>
                    <a:pt x="2745" y="443"/>
                    <a:pt x="2748" y="442"/>
                    <a:pt x="2748" y="439"/>
                  </a:cubicBezTo>
                  <a:cubicBezTo>
                    <a:pt x="2748" y="437"/>
                    <a:pt x="2743" y="434"/>
                    <a:pt x="2736" y="428"/>
                  </a:cubicBezTo>
                  <a:cubicBezTo>
                    <a:pt x="2728" y="422"/>
                    <a:pt x="2736" y="418"/>
                    <a:pt x="2736" y="415"/>
                  </a:cubicBezTo>
                  <a:cubicBezTo>
                    <a:pt x="2737" y="412"/>
                    <a:pt x="2743" y="416"/>
                    <a:pt x="2744" y="415"/>
                  </a:cubicBezTo>
                  <a:cubicBezTo>
                    <a:pt x="2745" y="414"/>
                    <a:pt x="2751" y="417"/>
                    <a:pt x="2753" y="416"/>
                  </a:cubicBezTo>
                  <a:cubicBezTo>
                    <a:pt x="2756" y="416"/>
                    <a:pt x="2757" y="423"/>
                    <a:pt x="2766" y="422"/>
                  </a:cubicBezTo>
                  <a:cubicBezTo>
                    <a:pt x="2774" y="421"/>
                    <a:pt x="2766" y="417"/>
                    <a:pt x="2763" y="412"/>
                  </a:cubicBezTo>
                  <a:cubicBezTo>
                    <a:pt x="2760" y="407"/>
                    <a:pt x="2764" y="402"/>
                    <a:pt x="2772" y="408"/>
                  </a:cubicBezTo>
                  <a:cubicBezTo>
                    <a:pt x="2781" y="413"/>
                    <a:pt x="2782" y="419"/>
                    <a:pt x="2787" y="422"/>
                  </a:cubicBezTo>
                  <a:cubicBezTo>
                    <a:pt x="2793" y="424"/>
                    <a:pt x="2789" y="417"/>
                    <a:pt x="2789" y="413"/>
                  </a:cubicBezTo>
                  <a:cubicBezTo>
                    <a:pt x="2788" y="410"/>
                    <a:pt x="2797" y="406"/>
                    <a:pt x="2800" y="403"/>
                  </a:cubicBezTo>
                  <a:cubicBezTo>
                    <a:pt x="2803" y="399"/>
                    <a:pt x="2811" y="402"/>
                    <a:pt x="2817" y="402"/>
                  </a:cubicBezTo>
                  <a:cubicBezTo>
                    <a:pt x="2823" y="402"/>
                    <a:pt x="2833" y="403"/>
                    <a:pt x="2845" y="409"/>
                  </a:cubicBezTo>
                  <a:cubicBezTo>
                    <a:pt x="2858" y="416"/>
                    <a:pt x="2850" y="414"/>
                    <a:pt x="2866" y="417"/>
                  </a:cubicBezTo>
                  <a:cubicBezTo>
                    <a:pt x="2882" y="421"/>
                    <a:pt x="2870" y="412"/>
                    <a:pt x="2866" y="409"/>
                  </a:cubicBezTo>
                  <a:cubicBezTo>
                    <a:pt x="2861" y="407"/>
                    <a:pt x="2866" y="405"/>
                    <a:pt x="2868" y="404"/>
                  </a:cubicBezTo>
                  <a:cubicBezTo>
                    <a:pt x="2869" y="403"/>
                    <a:pt x="2876" y="400"/>
                    <a:pt x="2877" y="393"/>
                  </a:cubicBezTo>
                  <a:cubicBezTo>
                    <a:pt x="2877" y="386"/>
                    <a:pt x="2879" y="388"/>
                    <a:pt x="2879" y="385"/>
                  </a:cubicBezTo>
                  <a:cubicBezTo>
                    <a:pt x="2879" y="382"/>
                    <a:pt x="2880" y="379"/>
                    <a:pt x="2879" y="376"/>
                  </a:cubicBezTo>
                  <a:cubicBezTo>
                    <a:pt x="2878" y="373"/>
                    <a:pt x="2889" y="376"/>
                    <a:pt x="2891" y="374"/>
                  </a:cubicBezTo>
                  <a:cubicBezTo>
                    <a:pt x="2893" y="372"/>
                    <a:pt x="2897" y="368"/>
                    <a:pt x="2902" y="363"/>
                  </a:cubicBezTo>
                  <a:cubicBezTo>
                    <a:pt x="2907" y="359"/>
                    <a:pt x="2913" y="356"/>
                    <a:pt x="2914" y="353"/>
                  </a:cubicBezTo>
                  <a:cubicBezTo>
                    <a:pt x="2915" y="349"/>
                    <a:pt x="2923" y="351"/>
                    <a:pt x="2927" y="350"/>
                  </a:cubicBezTo>
                  <a:cubicBezTo>
                    <a:pt x="2931" y="350"/>
                    <a:pt x="2936" y="350"/>
                    <a:pt x="2956" y="355"/>
                  </a:cubicBezTo>
                  <a:cubicBezTo>
                    <a:pt x="2976" y="360"/>
                    <a:pt x="2966" y="358"/>
                    <a:pt x="2965" y="350"/>
                  </a:cubicBezTo>
                  <a:cubicBezTo>
                    <a:pt x="2964" y="341"/>
                    <a:pt x="2949" y="341"/>
                    <a:pt x="2946" y="339"/>
                  </a:cubicBezTo>
                  <a:cubicBezTo>
                    <a:pt x="2943" y="336"/>
                    <a:pt x="2932" y="332"/>
                    <a:pt x="2917" y="324"/>
                  </a:cubicBezTo>
                  <a:cubicBezTo>
                    <a:pt x="2901" y="315"/>
                    <a:pt x="2900" y="316"/>
                    <a:pt x="2895" y="312"/>
                  </a:cubicBezTo>
                  <a:cubicBezTo>
                    <a:pt x="2889" y="308"/>
                    <a:pt x="2890" y="312"/>
                    <a:pt x="2875" y="308"/>
                  </a:cubicBezTo>
                  <a:cubicBezTo>
                    <a:pt x="2861" y="304"/>
                    <a:pt x="2856" y="307"/>
                    <a:pt x="2853" y="304"/>
                  </a:cubicBezTo>
                  <a:cubicBezTo>
                    <a:pt x="2850" y="302"/>
                    <a:pt x="2843" y="301"/>
                    <a:pt x="2833" y="294"/>
                  </a:cubicBezTo>
                  <a:cubicBezTo>
                    <a:pt x="2824" y="287"/>
                    <a:pt x="2841" y="290"/>
                    <a:pt x="2851" y="294"/>
                  </a:cubicBezTo>
                  <a:cubicBezTo>
                    <a:pt x="2862" y="299"/>
                    <a:pt x="2857" y="299"/>
                    <a:pt x="2866" y="298"/>
                  </a:cubicBezTo>
                  <a:cubicBezTo>
                    <a:pt x="2874" y="298"/>
                    <a:pt x="2880" y="302"/>
                    <a:pt x="2886" y="298"/>
                  </a:cubicBezTo>
                  <a:cubicBezTo>
                    <a:pt x="2893" y="295"/>
                    <a:pt x="2893" y="293"/>
                    <a:pt x="2894" y="288"/>
                  </a:cubicBezTo>
                  <a:cubicBezTo>
                    <a:pt x="2895" y="283"/>
                    <a:pt x="2890" y="279"/>
                    <a:pt x="2889" y="277"/>
                  </a:cubicBezTo>
                  <a:cubicBezTo>
                    <a:pt x="2888" y="274"/>
                    <a:pt x="2872" y="271"/>
                    <a:pt x="2866" y="269"/>
                  </a:cubicBezTo>
                  <a:cubicBezTo>
                    <a:pt x="2860" y="266"/>
                    <a:pt x="2865" y="262"/>
                    <a:pt x="2870" y="259"/>
                  </a:cubicBezTo>
                  <a:cubicBezTo>
                    <a:pt x="2875" y="255"/>
                    <a:pt x="2877" y="263"/>
                    <a:pt x="2887" y="268"/>
                  </a:cubicBezTo>
                  <a:cubicBezTo>
                    <a:pt x="2896" y="273"/>
                    <a:pt x="2895" y="269"/>
                    <a:pt x="2906" y="279"/>
                  </a:cubicBezTo>
                  <a:cubicBezTo>
                    <a:pt x="2917" y="288"/>
                    <a:pt x="2912" y="281"/>
                    <a:pt x="2919" y="279"/>
                  </a:cubicBezTo>
                  <a:cubicBezTo>
                    <a:pt x="2927" y="277"/>
                    <a:pt x="2932" y="279"/>
                    <a:pt x="2933" y="278"/>
                  </a:cubicBezTo>
                  <a:cubicBezTo>
                    <a:pt x="2934" y="277"/>
                    <a:pt x="2944" y="279"/>
                    <a:pt x="2948" y="279"/>
                  </a:cubicBezTo>
                  <a:cubicBezTo>
                    <a:pt x="2952" y="279"/>
                    <a:pt x="2957" y="288"/>
                    <a:pt x="2967" y="288"/>
                  </a:cubicBezTo>
                  <a:cubicBezTo>
                    <a:pt x="2978" y="288"/>
                    <a:pt x="2981" y="296"/>
                    <a:pt x="2990" y="298"/>
                  </a:cubicBezTo>
                  <a:cubicBezTo>
                    <a:pt x="2999" y="299"/>
                    <a:pt x="2998" y="299"/>
                    <a:pt x="3012" y="303"/>
                  </a:cubicBezTo>
                  <a:cubicBezTo>
                    <a:pt x="3026" y="307"/>
                    <a:pt x="3022" y="305"/>
                    <a:pt x="3040" y="306"/>
                  </a:cubicBezTo>
                  <a:cubicBezTo>
                    <a:pt x="3058" y="308"/>
                    <a:pt x="3051" y="310"/>
                    <a:pt x="3055" y="307"/>
                  </a:cubicBezTo>
                  <a:cubicBezTo>
                    <a:pt x="3059" y="303"/>
                    <a:pt x="3052" y="302"/>
                    <a:pt x="3048" y="301"/>
                  </a:cubicBezTo>
                  <a:close/>
                  <a:moveTo>
                    <a:pt x="1759" y="575"/>
                  </a:moveTo>
                  <a:cubicBezTo>
                    <a:pt x="1757" y="583"/>
                    <a:pt x="1759" y="589"/>
                    <a:pt x="1754" y="593"/>
                  </a:cubicBezTo>
                  <a:cubicBezTo>
                    <a:pt x="1748" y="597"/>
                    <a:pt x="1751" y="602"/>
                    <a:pt x="1744" y="605"/>
                  </a:cubicBezTo>
                  <a:cubicBezTo>
                    <a:pt x="1737" y="608"/>
                    <a:pt x="1736" y="610"/>
                    <a:pt x="1732" y="614"/>
                  </a:cubicBezTo>
                  <a:cubicBezTo>
                    <a:pt x="1728" y="619"/>
                    <a:pt x="1716" y="618"/>
                    <a:pt x="1720" y="622"/>
                  </a:cubicBezTo>
                  <a:cubicBezTo>
                    <a:pt x="1723" y="626"/>
                    <a:pt x="1722" y="635"/>
                    <a:pt x="1719" y="637"/>
                  </a:cubicBezTo>
                  <a:cubicBezTo>
                    <a:pt x="1716" y="639"/>
                    <a:pt x="1708" y="640"/>
                    <a:pt x="1702" y="642"/>
                  </a:cubicBezTo>
                  <a:cubicBezTo>
                    <a:pt x="1696" y="644"/>
                    <a:pt x="1684" y="641"/>
                    <a:pt x="1679" y="639"/>
                  </a:cubicBezTo>
                  <a:cubicBezTo>
                    <a:pt x="1674" y="636"/>
                    <a:pt x="1671" y="634"/>
                    <a:pt x="1679" y="634"/>
                  </a:cubicBezTo>
                  <a:cubicBezTo>
                    <a:pt x="1686" y="634"/>
                    <a:pt x="1699" y="629"/>
                    <a:pt x="1701" y="627"/>
                  </a:cubicBezTo>
                  <a:cubicBezTo>
                    <a:pt x="1704" y="624"/>
                    <a:pt x="1708" y="615"/>
                    <a:pt x="1712" y="612"/>
                  </a:cubicBezTo>
                  <a:cubicBezTo>
                    <a:pt x="1716" y="609"/>
                    <a:pt x="1720" y="607"/>
                    <a:pt x="1720" y="605"/>
                  </a:cubicBezTo>
                  <a:cubicBezTo>
                    <a:pt x="1720" y="603"/>
                    <a:pt x="1720" y="593"/>
                    <a:pt x="1722" y="590"/>
                  </a:cubicBezTo>
                  <a:cubicBezTo>
                    <a:pt x="1724" y="588"/>
                    <a:pt x="1724" y="583"/>
                    <a:pt x="1731" y="578"/>
                  </a:cubicBezTo>
                  <a:cubicBezTo>
                    <a:pt x="1737" y="573"/>
                    <a:pt x="1732" y="573"/>
                    <a:pt x="1732" y="565"/>
                  </a:cubicBezTo>
                  <a:cubicBezTo>
                    <a:pt x="1732" y="557"/>
                    <a:pt x="1734" y="552"/>
                    <a:pt x="1734" y="546"/>
                  </a:cubicBezTo>
                  <a:cubicBezTo>
                    <a:pt x="1734" y="540"/>
                    <a:pt x="1724" y="535"/>
                    <a:pt x="1728" y="532"/>
                  </a:cubicBezTo>
                  <a:cubicBezTo>
                    <a:pt x="1732" y="522"/>
                    <a:pt x="1733" y="520"/>
                    <a:pt x="1738" y="526"/>
                  </a:cubicBezTo>
                  <a:cubicBezTo>
                    <a:pt x="1743" y="532"/>
                    <a:pt x="1741" y="539"/>
                    <a:pt x="1746" y="546"/>
                  </a:cubicBezTo>
                  <a:cubicBezTo>
                    <a:pt x="1750" y="553"/>
                    <a:pt x="1745" y="552"/>
                    <a:pt x="1752" y="560"/>
                  </a:cubicBezTo>
                  <a:cubicBezTo>
                    <a:pt x="1759" y="569"/>
                    <a:pt x="1762" y="567"/>
                    <a:pt x="1759" y="575"/>
                  </a:cubicBezTo>
                  <a:close/>
                </a:path>
              </a:pathLst>
            </a:custGeom>
            <a:solidFill>
              <a:schemeClr val="bg1">
                <a:alpha val="17045"/>
              </a:schemeClr>
            </a:solidFill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140"/>
            <p:cNvSpPr/>
            <p:nvPr/>
          </p:nvSpPr>
          <p:spPr bwMode="auto">
            <a:xfrm>
              <a:off x="8489740" y="1782108"/>
              <a:ext cx="1934752" cy="1392319"/>
            </a:xfrm>
            <a:custGeom>
              <a:avLst/>
              <a:gdLst>
                <a:gd name="T0" fmla="*/ 1261 w 1290"/>
                <a:gd name="T1" fmla="*/ 256 h 928"/>
                <a:gd name="T2" fmla="*/ 1243 w 1290"/>
                <a:gd name="T3" fmla="*/ 310 h 928"/>
                <a:gd name="T4" fmla="*/ 1187 w 1290"/>
                <a:gd name="T5" fmla="*/ 346 h 928"/>
                <a:gd name="T6" fmla="*/ 1127 w 1290"/>
                <a:gd name="T7" fmla="*/ 388 h 928"/>
                <a:gd name="T8" fmla="*/ 1100 w 1290"/>
                <a:gd name="T9" fmla="*/ 382 h 928"/>
                <a:gd name="T10" fmla="*/ 1061 w 1290"/>
                <a:gd name="T11" fmla="*/ 371 h 928"/>
                <a:gd name="T12" fmla="*/ 1040 w 1290"/>
                <a:gd name="T13" fmla="*/ 420 h 928"/>
                <a:gd name="T14" fmla="*/ 1119 w 1290"/>
                <a:gd name="T15" fmla="*/ 432 h 928"/>
                <a:gd name="T16" fmla="*/ 1146 w 1290"/>
                <a:gd name="T17" fmla="*/ 456 h 928"/>
                <a:gd name="T18" fmla="*/ 1106 w 1290"/>
                <a:gd name="T19" fmla="*/ 512 h 928"/>
                <a:gd name="T20" fmla="*/ 1171 w 1290"/>
                <a:gd name="T21" fmla="*/ 579 h 928"/>
                <a:gd name="T22" fmla="*/ 1202 w 1290"/>
                <a:gd name="T23" fmla="*/ 616 h 928"/>
                <a:gd name="T24" fmla="*/ 1211 w 1290"/>
                <a:gd name="T25" fmla="*/ 650 h 928"/>
                <a:gd name="T26" fmla="*/ 1222 w 1290"/>
                <a:gd name="T27" fmla="*/ 693 h 928"/>
                <a:gd name="T28" fmla="*/ 1200 w 1290"/>
                <a:gd name="T29" fmla="*/ 741 h 928"/>
                <a:gd name="T30" fmla="*/ 1177 w 1290"/>
                <a:gd name="T31" fmla="*/ 795 h 928"/>
                <a:gd name="T32" fmla="*/ 1135 w 1290"/>
                <a:gd name="T33" fmla="*/ 840 h 928"/>
                <a:gd name="T34" fmla="*/ 1090 w 1290"/>
                <a:gd name="T35" fmla="*/ 858 h 928"/>
                <a:gd name="T36" fmla="*/ 1061 w 1290"/>
                <a:gd name="T37" fmla="*/ 861 h 928"/>
                <a:gd name="T38" fmla="*/ 1006 w 1290"/>
                <a:gd name="T39" fmla="*/ 890 h 928"/>
                <a:gd name="T40" fmla="*/ 967 w 1290"/>
                <a:gd name="T41" fmla="*/ 886 h 928"/>
                <a:gd name="T42" fmla="*/ 894 w 1290"/>
                <a:gd name="T43" fmla="*/ 861 h 928"/>
                <a:gd name="T44" fmla="*/ 828 w 1290"/>
                <a:gd name="T45" fmla="*/ 858 h 928"/>
                <a:gd name="T46" fmla="*/ 776 w 1290"/>
                <a:gd name="T47" fmla="*/ 875 h 928"/>
                <a:gd name="T48" fmla="*/ 751 w 1290"/>
                <a:gd name="T49" fmla="*/ 888 h 928"/>
                <a:gd name="T50" fmla="*/ 696 w 1290"/>
                <a:gd name="T51" fmla="*/ 827 h 928"/>
                <a:gd name="T52" fmla="*/ 680 w 1290"/>
                <a:gd name="T53" fmla="*/ 747 h 928"/>
                <a:gd name="T54" fmla="*/ 638 w 1290"/>
                <a:gd name="T55" fmla="*/ 697 h 928"/>
                <a:gd name="T56" fmla="*/ 586 w 1290"/>
                <a:gd name="T57" fmla="*/ 675 h 928"/>
                <a:gd name="T58" fmla="*/ 512 w 1290"/>
                <a:gd name="T59" fmla="*/ 710 h 928"/>
                <a:gd name="T60" fmla="*/ 445 w 1290"/>
                <a:gd name="T61" fmla="*/ 712 h 928"/>
                <a:gd name="T62" fmla="*/ 416 w 1290"/>
                <a:gd name="T63" fmla="*/ 708 h 928"/>
                <a:gd name="T64" fmla="*/ 336 w 1290"/>
                <a:gd name="T65" fmla="*/ 688 h 928"/>
                <a:gd name="T66" fmla="*/ 235 w 1290"/>
                <a:gd name="T67" fmla="*/ 646 h 928"/>
                <a:gd name="T68" fmla="*/ 177 w 1290"/>
                <a:gd name="T69" fmla="*/ 580 h 928"/>
                <a:gd name="T70" fmla="*/ 179 w 1290"/>
                <a:gd name="T71" fmla="*/ 519 h 928"/>
                <a:gd name="T72" fmla="*/ 112 w 1290"/>
                <a:gd name="T73" fmla="*/ 496 h 928"/>
                <a:gd name="T74" fmla="*/ 37 w 1290"/>
                <a:gd name="T75" fmla="*/ 453 h 928"/>
                <a:gd name="T76" fmla="*/ 31 w 1290"/>
                <a:gd name="T77" fmla="*/ 410 h 928"/>
                <a:gd name="T78" fmla="*/ 11 w 1290"/>
                <a:gd name="T79" fmla="*/ 365 h 928"/>
                <a:gd name="T80" fmla="*/ 96 w 1290"/>
                <a:gd name="T81" fmla="*/ 330 h 928"/>
                <a:gd name="T82" fmla="*/ 129 w 1290"/>
                <a:gd name="T83" fmla="*/ 274 h 928"/>
                <a:gd name="T84" fmla="*/ 147 w 1290"/>
                <a:gd name="T85" fmla="*/ 217 h 928"/>
                <a:gd name="T86" fmla="*/ 208 w 1290"/>
                <a:gd name="T87" fmla="*/ 126 h 928"/>
                <a:gd name="T88" fmla="*/ 266 w 1290"/>
                <a:gd name="T89" fmla="*/ 148 h 928"/>
                <a:gd name="T90" fmla="*/ 345 w 1290"/>
                <a:gd name="T91" fmla="*/ 226 h 928"/>
                <a:gd name="T92" fmla="*/ 471 w 1290"/>
                <a:gd name="T93" fmla="*/ 272 h 928"/>
                <a:gd name="T94" fmla="*/ 593 w 1290"/>
                <a:gd name="T95" fmla="*/ 297 h 928"/>
                <a:gd name="T96" fmla="*/ 755 w 1290"/>
                <a:gd name="T97" fmla="*/ 303 h 928"/>
                <a:gd name="T98" fmla="*/ 819 w 1290"/>
                <a:gd name="T99" fmla="*/ 229 h 928"/>
                <a:gd name="T100" fmla="*/ 940 w 1290"/>
                <a:gd name="T101" fmla="*/ 184 h 928"/>
                <a:gd name="T102" fmla="*/ 880 w 1290"/>
                <a:gd name="T103" fmla="*/ 153 h 928"/>
                <a:gd name="T104" fmla="*/ 893 w 1290"/>
                <a:gd name="T105" fmla="*/ 96 h 928"/>
                <a:gd name="T106" fmla="*/ 885 w 1290"/>
                <a:gd name="T107" fmla="*/ 3 h 928"/>
                <a:gd name="T108" fmla="*/ 1082 w 1290"/>
                <a:gd name="T109" fmla="*/ 96 h 928"/>
                <a:gd name="T110" fmla="*/ 1215 w 1290"/>
                <a:gd name="T111" fmla="*/ 159 h 928"/>
                <a:gd name="T112" fmla="*/ 1287 w 1290"/>
                <a:gd name="T113" fmla="*/ 21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90" h="928" fill="norm" stroke="1" extrusionOk="0">
                  <a:moveTo>
                    <a:pt x="1285" y="229"/>
                  </a:moveTo>
                  <a:cubicBezTo>
                    <a:pt x="1285" y="229"/>
                    <a:pt x="1285" y="229"/>
                    <a:pt x="1280" y="229"/>
                  </a:cubicBezTo>
                  <a:cubicBezTo>
                    <a:pt x="1275" y="229"/>
                    <a:pt x="1274" y="227"/>
                    <a:pt x="1270" y="227"/>
                  </a:cubicBezTo>
                  <a:cubicBezTo>
                    <a:pt x="1267" y="227"/>
                    <a:pt x="1255" y="219"/>
                    <a:pt x="1254" y="223"/>
                  </a:cubicBezTo>
                  <a:cubicBezTo>
                    <a:pt x="1253" y="228"/>
                    <a:pt x="1253" y="232"/>
                    <a:pt x="1250" y="233"/>
                  </a:cubicBezTo>
                  <a:cubicBezTo>
                    <a:pt x="1247" y="234"/>
                    <a:pt x="1239" y="233"/>
                    <a:pt x="1247" y="240"/>
                  </a:cubicBezTo>
                  <a:cubicBezTo>
                    <a:pt x="1255" y="246"/>
                    <a:pt x="1258" y="250"/>
                    <a:pt x="1261" y="256"/>
                  </a:cubicBezTo>
                  <a:cubicBezTo>
                    <a:pt x="1264" y="261"/>
                    <a:pt x="1267" y="263"/>
                    <a:pt x="1272" y="272"/>
                  </a:cubicBezTo>
                  <a:cubicBezTo>
                    <a:pt x="1276" y="281"/>
                    <a:pt x="1282" y="288"/>
                    <a:pt x="1277" y="289"/>
                  </a:cubicBezTo>
                  <a:cubicBezTo>
                    <a:pt x="1273" y="291"/>
                    <a:pt x="1266" y="292"/>
                    <a:pt x="1266" y="295"/>
                  </a:cubicBezTo>
                  <a:cubicBezTo>
                    <a:pt x="1263" y="294"/>
                    <a:pt x="1259" y="292"/>
                    <a:pt x="1258" y="291"/>
                  </a:cubicBezTo>
                  <a:cubicBezTo>
                    <a:pt x="1256" y="290"/>
                    <a:pt x="1250" y="283"/>
                    <a:pt x="1250" y="288"/>
                  </a:cubicBezTo>
                  <a:cubicBezTo>
                    <a:pt x="1251" y="293"/>
                    <a:pt x="1254" y="298"/>
                    <a:pt x="1250" y="301"/>
                  </a:cubicBezTo>
                  <a:cubicBezTo>
                    <a:pt x="1247" y="304"/>
                    <a:pt x="1246" y="306"/>
                    <a:pt x="1243" y="310"/>
                  </a:cubicBezTo>
                  <a:cubicBezTo>
                    <a:pt x="1239" y="314"/>
                    <a:pt x="1237" y="314"/>
                    <a:pt x="1234" y="314"/>
                  </a:cubicBezTo>
                  <a:cubicBezTo>
                    <a:pt x="1231" y="314"/>
                    <a:pt x="1221" y="314"/>
                    <a:pt x="1226" y="319"/>
                  </a:cubicBezTo>
                  <a:cubicBezTo>
                    <a:pt x="1231" y="324"/>
                    <a:pt x="1235" y="326"/>
                    <a:pt x="1234" y="328"/>
                  </a:cubicBezTo>
                  <a:cubicBezTo>
                    <a:pt x="1232" y="329"/>
                    <a:pt x="1231" y="332"/>
                    <a:pt x="1221" y="331"/>
                  </a:cubicBezTo>
                  <a:cubicBezTo>
                    <a:pt x="1212" y="330"/>
                    <a:pt x="1215" y="335"/>
                    <a:pt x="1208" y="328"/>
                  </a:cubicBezTo>
                  <a:cubicBezTo>
                    <a:pt x="1200" y="321"/>
                    <a:pt x="1200" y="317"/>
                    <a:pt x="1198" y="326"/>
                  </a:cubicBezTo>
                  <a:cubicBezTo>
                    <a:pt x="1196" y="336"/>
                    <a:pt x="1194" y="340"/>
                    <a:pt x="1187" y="346"/>
                  </a:cubicBezTo>
                  <a:cubicBezTo>
                    <a:pt x="1180" y="352"/>
                    <a:pt x="1173" y="354"/>
                    <a:pt x="1170" y="358"/>
                  </a:cubicBezTo>
                  <a:cubicBezTo>
                    <a:pt x="1167" y="362"/>
                    <a:pt x="1166" y="363"/>
                    <a:pt x="1166" y="367"/>
                  </a:cubicBezTo>
                  <a:cubicBezTo>
                    <a:pt x="1166" y="370"/>
                    <a:pt x="1165" y="372"/>
                    <a:pt x="1165" y="374"/>
                  </a:cubicBezTo>
                  <a:cubicBezTo>
                    <a:pt x="1164" y="374"/>
                    <a:pt x="1163" y="374"/>
                    <a:pt x="1162" y="374"/>
                  </a:cubicBezTo>
                  <a:cubicBezTo>
                    <a:pt x="1157" y="374"/>
                    <a:pt x="1155" y="370"/>
                    <a:pt x="1149" y="374"/>
                  </a:cubicBezTo>
                  <a:cubicBezTo>
                    <a:pt x="1144" y="378"/>
                    <a:pt x="1136" y="380"/>
                    <a:pt x="1133" y="382"/>
                  </a:cubicBezTo>
                  <a:cubicBezTo>
                    <a:pt x="1130" y="384"/>
                    <a:pt x="1128" y="383"/>
                    <a:pt x="1127" y="388"/>
                  </a:cubicBezTo>
                  <a:cubicBezTo>
                    <a:pt x="1125" y="393"/>
                    <a:pt x="1123" y="394"/>
                    <a:pt x="1122" y="397"/>
                  </a:cubicBezTo>
                  <a:cubicBezTo>
                    <a:pt x="1122" y="400"/>
                    <a:pt x="1118" y="400"/>
                    <a:pt x="1117" y="403"/>
                  </a:cubicBezTo>
                  <a:cubicBezTo>
                    <a:pt x="1116" y="406"/>
                    <a:pt x="1114" y="409"/>
                    <a:pt x="1109" y="407"/>
                  </a:cubicBezTo>
                  <a:cubicBezTo>
                    <a:pt x="1105" y="405"/>
                    <a:pt x="1101" y="404"/>
                    <a:pt x="1105" y="400"/>
                  </a:cubicBezTo>
                  <a:cubicBezTo>
                    <a:pt x="1108" y="395"/>
                    <a:pt x="1115" y="400"/>
                    <a:pt x="1115" y="394"/>
                  </a:cubicBezTo>
                  <a:cubicBezTo>
                    <a:pt x="1115" y="388"/>
                    <a:pt x="1119" y="387"/>
                    <a:pt x="1113" y="387"/>
                  </a:cubicBezTo>
                  <a:cubicBezTo>
                    <a:pt x="1107" y="387"/>
                    <a:pt x="1098" y="386"/>
                    <a:pt x="1100" y="382"/>
                  </a:cubicBezTo>
                  <a:cubicBezTo>
                    <a:pt x="1101" y="379"/>
                    <a:pt x="1102" y="380"/>
                    <a:pt x="1108" y="371"/>
                  </a:cubicBezTo>
                  <a:cubicBezTo>
                    <a:pt x="1114" y="363"/>
                    <a:pt x="1120" y="363"/>
                    <a:pt x="1112" y="359"/>
                  </a:cubicBezTo>
                  <a:cubicBezTo>
                    <a:pt x="1105" y="355"/>
                    <a:pt x="1114" y="347"/>
                    <a:pt x="1103" y="347"/>
                  </a:cubicBezTo>
                  <a:cubicBezTo>
                    <a:pt x="1092" y="348"/>
                    <a:pt x="1092" y="345"/>
                    <a:pt x="1087" y="347"/>
                  </a:cubicBezTo>
                  <a:cubicBezTo>
                    <a:pt x="1082" y="349"/>
                    <a:pt x="1077" y="343"/>
                    <a:pt x="1077" y="349"/>
                  </a:cubicBezTo>
                  <a:cubicBezTo>
                    <a:pt x="1076" y="356"/>
                    <a:pt x="1072" y="357"/>
                    <a:pt x="1071" y="362"/>
                  </a:cubicBezTo>
                  <a:cubicBezTo>
                    <a:pt x="1070" y="367"/>
                    <a:pt x="1063" y="369"/>
                    <a:pt x="1061" y="371"/>
                  </a:cubicBezTo>
                  <a:cubicBezTo>
                    <a:pt x="1059" y="374"/>
                    <a:pt x="1054" y="375"/>
                    <a:pt x="1054" y="377"/>
                  </a:cubicBezTo>
                  <a:cubicBezTo>
                    <a:pt x="1053" y="379"/>
                    <a:pt x="1055" y="385"/>
                    <a:pt x="1056" y="387"/>
                  </a:cubicBezTo>
                  <a:cubicBezTo>
                    <a:pt x="1056" y="390"/>
                    <a:pt x="1064" y="392"/>
                    <a:pt x="1054" y="393"/>
                  </a:cubicBezTo>
                  <a:cubicBezTo>
                    <a:pt x="1043" y="394"/>
                    <a:pt x="1040" y="397"/>
                    <a:pt x="1035" y="397"/>
                  </a:cubicBezTo>
                  <a:cubicBezTo>
                    <a:pt x="1030" y="397"/>
                    <a:pt x="1027" y="389"/>
                    <a:pt x="1026" y="395"/>
                  </a:cubicBezTo>
                  <a:cubicBezTo>
                    <a:pt x="1025" y="401"/>
                    <a:pt x="1027" y="413"/>
                    <a:pt x="1030" y="415"/>
                  </a:cubicBezTo>
                  <a:cubicBezTo>
                    <a:pt x="1034" y="416"/>
                    <a:pt x="1030" y="417"/>
                    <a:pt x="1040" y="420"/>
                  </a:cubicBezTo>
                  <a:cubicBezTo>
                    <a:pt x="1050" y="423"/>
                    <a:pt x="1053" y="427"/>
                    <a:pt x="1058" y="427"/>
                  </a:cubicBezTo>
                  <a:cubicBezTo>
                    <a:pt x="1064" y="427"/>
                    <a:pt x="1071" y="428"/>
                    <a:pt x="1072" y="429"/>
                  </a:cubicBezTo>
                  <a:cubicBezTo>
                    <a:pt x="1073" y="431"/>
                    <a:pt x="1068" y="434"/>
                    <a:pt x="1074" y="441"/>
                  </a:cubicBezTo>
                  <a:cubicBezTo>
                    <a:pt x="1080" y="447"/>
                    <a:pt x="1082" y="449"/>
                    <a:pt x="1088" y="449"/>
                  </a:cubicBezTo>
                  <a:cubicBezTo>
                    <a:pt x="1094" y="449"/>
                    <a:pt x="1092" y="446"/>
                    <a:pt x="1096" y="442"/>
                  </a:cubicBezTo>
                  <a:cubicBezTo>
                    <a:pt x="1101" y="438"/>
                    <a:pt x="1100" y="435"/>
                    <a:pt x="1105" y="434"/>
                  </a:cubicBezTo>
                  <a:cubicBezTo>
                    <a:pt x="1110" y="434"/>
                    <a:pt x="1115" y="425"/>
                    <a:pt x="1119" y="432"/>
                  </a:cubicBezTo>
                  <a:cubicBezTo>
                    <a:pt x="1123" y="439"/>
                    <a:pt x="1123" y="438"/>
                    <a:pt x="1131" y="440"/>
                  </a:cubicBezTo>
                  <a:cubicBezTo>
                    <a:pt x="1139" y="443"/>
                    <a:pt x="1137" y="442"/>
                    <a:pt x="1142" y="443"/>
                  </a:cubicBezTo>
                  <a:cubicBezTo>
                    <a:pt x="1146" y="445"/>
                    <a:pt x="1151" y="443"/>
                    <a:pt x="1153" y="443"/>
                  </a:cubicBezTo>
                  <a:cubicBezTo>
                    <a:pt x="1156" y="444"/>
                    <a:pt x="1158" y="439"/>
                    <a:pt x="1161" y="445"/>
                  </a:cubicBezTo>
                  <a:cubicBezTo>
                    <a:pt x="1163" y="452"/>
                    <a:pt x="1165" y="453"/>
                    <a:pt x="1163" y="456"/>
                  </a:cubicBezTo>
                  <a:cubicBezTo>
                    <a:pt x="1160" y="459"/>
                    <a:pt x="1163" y="460"/>
                    <a:pt x="1157" y="458"/>
                  </a:cubicBezTo>
                  <a:cubicBezTo>
                    <a:pt x="1151" y="455"/>
                    <a:pt x="1152" y="451"/>
                    <a:pt x="1146" y="456"/>
                  </a:cubicBezTo>
                  <a:cubicBezTo>
                    <a:pt x="1140" y="460"/>
                    <a:pt x="1136" y="459"/>
                    <a:pt x="1134" y="462"/>
                  </a:cubicBezTo>
                  <a:cubicBezTo>
                    <a:pt x="1132" y="466"/>
                    <a:pt x="1128" y="465"/>
                    <a:pt x="1128" y="468"/>
                  </a:cubicBezTo>
                  <a:cubicBezTo>
                    <a:pt x="1128" y="471"/>
                    <a:pt x="1124" y="473"/>
                    <a:pt x="1125" y="475"/>
                  </a:cubicBezTo>
                  <a:cubicBezTo>
                    <a:pt x="1125" y="477"/>
                    <a:pt x="1116" y="471"/>
                    <a:pt x="1115" y="475"/>
                  </a:cubicBezTo>
                  <a:cubicBezTo>
                    <a:pt x="1115" y="479"/>
                    <a:pt x="1116" y="485"/>
                    <a:pt x="1115" y="488"/>
                  </a:cubicBezTo>
                  <a:cubicBezTo>
                    <a:pt x="1115" y="491"/>
                    <a:pt x="1107" y="492"/>
                    <a:pt x="1108" y="499"/>
                  </a:cubicBezTo>
                  <a:cubicBezTo>
                    <a:pt x="1108" y="506"/>
                    <a:pt x="1101" y="508"/>
                    <a:pt x="1106" y="512"/>
                  </a:cubicBezTo>
                  <a:cubicBezTo>
                    <a:pt x="1110" y="515"/>
                    <a:pt x="1114" y="518"/>
                    <a:pt x="1117" y="519"/>
                  </a:cubicBezTo>
                  <a:cubicBezTo>
                    <a:pt x="1120" y="521"/>
                    <a:pt x="1128" y="523"/>
                    <a:pt x="1132" y="526"/>
                  </a:cubicBezTo>
                  <a:cubicBezTo>
                    <a:pt x="1136" y="529"/>
                    <a:pt x="1145" y="530"/>
                    <a:pt x="1145" y="533"/>
                  </a:cubicBezTo>
                  <a:cubicBezTo>
                    <a:pt x="1145" y="536"/>
                    <a:pt x="1147" y="540"/>
                    <a:pt x="1151" y="545"/>
                  </a:cubicBezTo>
                  <a:cubicBezTo>
                    <a:pt x="1155" y="550"/>
                    <a:pt x="1154" y="551"/>
                    <a:pt x="1158" y="556"/>
                  </a:cubicBezTo>
                  <a:cubicBezTo>
                    <a:pt x="1162" y="560"/>
                    <a:pt x="1163" y="562"/>
                    <a:pt x="1165" y="567"/>
                  </a:cubicBezTo>
                  <a:cubicBezTo>
                    <a:pt x="1168" y="572"/>
                    <a:pt x="1170" y="577"/>
                    <a:pt x="1171" y="579"/>
                  </a:cubicBezTo>
                  <a:cubicBezTo>
                    <a:pt x="1172" y="581"/>
                    <a:pt x="1174" y="580"/>
                    <a:pt x="1179" y="583"/>
                  </a:cubicBezTo>
                  <a:cubicBezTo>
                    <a:pt x="1183" y="586"/>
                    <a:pt x="1188" y="590"/>
                    <a:pt x="1192" y="592"/>
                  </a:cubicBezTo>
                  <a:cubicBezTo>
                    <a:pt x="1197" y="595"/>
                    <a:pt x="1201" y="597"/>
                    <a:pt x="1202" y="599"/>
                  </a:cubicBezTo>
                  <a:cubicBezTo>
                    <a:pt x="1202" y="601"/>
                    <a:pt x="1207" y="606"/>
                    <a:pt x="1203" y="606"/>
                  </a:cubicBezTo>
                  <a:cubicBezTo>
                    <a:pt x="1199" y="606"/>
                    <a:pt x="1202" y="611"/>
                    <a:pt x="1195" y="606"/>
                  </a:cubicBezTo>
                  <a:cubicBezTo>
                    <a:pt x="1188" y="602"/>
                    <a:pt x="1183" y="596"/>
                    <a:pt x="1184" y="600"/>
                  </a:cubicBezTo>
                  <a:cubicBezTo>
                    <a:pt x="1185" y="605"/>
                    <a:pt x="1200" y="614"/>
                    <a:pt x="1202" y="616"/>
                  </a:cubicBezTo>
                  <a:cubicBezTo>
                    <a:pt x="1204" y="619"/>
                    <a:pt x="1215" y="624"/>
                    <a:pt x="1208" y="625"/>
                  </a:cubicBezTo>
                  <a:cubicBezTo>
                    <a:pt x="1201" y="626"/>
                    <a:pt x="1201" y="624"/>
                    <a:pt x="1196" y="629"/>
                  </a:cubicBezTo>
                  <a:cubicBezTo>
                    <a:pt x="1191" y="633"/>
                    <a:pt x="1185" y="636"/>
                    <a:pt x="1185" y="636"/>
                  </a:cubicBezTo>
                  <a:cubicBezTo>
                    <a:pt x="1185" y="636"/>
                    <a:pt x="1182" y="642"/>
                    <a:pt x="1185" y="644"/>
                  </a:cubicBezTo>
                  <a:cubicBezTo>
                    <a:pt x="1187" y="646"/>
                    <a:pt x="1187" y="648"/>
                    <a:pt x="1192" y="646"/>
                  </a:cubicBezTo>
                  <a:cubicBezTo>
                    <a:pt x="1198" y="643"/>
                    <a:pt x="1199" y="642"/>
                    <a:pt x="1202" y="645"/>
                  </a:cubicBezTo>
                  <a:cubicBezTo>
                    <a:pt x="1206" y="648"/>
                    <a:pt x="1206" y="650"/>
                    <a:pt x="1211" y="650"/>
                  </a:cubicBezTo>
                  <a:cubicBezTo>
                    <a:pt x="1216" y="651"/>
                    <a:pt x="1226" y="653"/>
                    <a:pt x="1224" y="656"/>
                  </a:cubicBezTo>
                  <a:cubicBezTo>
                    <a:pt x="1221" y="659"/>
                    <a:pt x="1216" y="661"/>
                    <a:pt x="1214" y="662"/>
                  </a:cubicBezTo>
                  <a:cubicBezTo>
                    <a:pt x="1212" y="663"/>
                    <a:pt x="1211" y="665"/>
                    <a:pt x="1217" y="669"/>
                  </a:cubicBezTo>
                  <a:cubicBezTo>
                    <a:pt x="1222" y="673"/>
                    <a:pt x="1220" y="676"/>
                    <a:pt x="1219" y="676"/>
                  </a:cubicBezTo>
                  <a:cubicBezTo>
                    <a:pt x="1218" y="677"/>
                    <a:pt x="1220" y="683"/>
                    <a:pt x="1221" y="685"/>
                  </a:cubicBezTo>
                  <a:cubicBezTo>
                    <a:pt x="1222" y="686"/>
                    <a:pt x="1215" y="688"/>
                    <a:pt x="1214" y="688"/>
                  </a:cubicBezTo>
                  <a:cubicBezTo>
                    <a:pt x="1212" y="688"/>
                    <a:pt x="1222" y="688"/>
                    <a:pt x="1222" y="693"/>
                  </a:cubicBezTo>
                  <a:cubicBezTo>
                    <a:pt x="1222" y="698"/>
                    <a:pt x="1219" y="704"/>
                    <a:pt x="1215" y="701"/>
                  </a:cubicBezTo>
                  <a:cubicBezTo>
                    <a:pt x="1212" y="699"/>
                    <a:pt x="1208" y="696"/>
                    <a:pt x="1209" y="700"/>
                  </a:cubicBezTo>
                  <a:cubicBezTo>
                    <a:pt x="1211" y="705"/>
                    <a:pt x="1215" y="703"/>
                    <a:pt x="1209" y="705"/>
                  </a:cubicBezTo>
                  <a:cubicBezTo>
                    <a:pt x="1203" y="707"/>
                    <a:pt x="1202" y="712"/>
                    <a:pt x="1205" y="715"/>
                  </a:cubicBezTo>
                  <a:cubicBezTo>
                    <a:pt x="1208" y="717"/>
                    <a:pt x="1210" y="722"/>
                    <a:pt x="1206" y="726"/>
                  </a:cubicBezTo>
                  <a:cubicBezTo>
                    <a:pt x="1202" y="730"/>
                    <a:pt x="1199" y="729"/>
                    <a:pt x="1200" y="733"/>
                  </a:cubicBezTo>
                  <a:cubicBezTo>
                    <a:pt x="1202" y="736"/>
                    <a:pt x="1201" y="735"/>
                    <a:pt x="1200" y="741"/>
                  </a:cubicBezTo>
                  <a:cubicBezTo>
                    <a:pt x="1198" y="747"/>
                    <a:pt x="1183" y="739"/>
                    <a:pt x="1186" y="744"/>
                  </a:cubicBezTo>
                  <a:cubicBezTo>
                    <a:pt x="1188" y="750"/>
                    <a:pt x="1196" y="752"/>
                    <a:pt x="1193" y="756"/>
                  </a:cubicBezTo>
                  <a:cubicBezTo>
                    <a:pt x="1190" y="760"/>
                    <a:pt x="1181" y="757"/>
                    <a:pt x="1187" y="762"/>
                  </a:cubicBezTo>
                  <a:cubicBezTo>
                    <a:pt x="1193" y="768"/>
                    <a:pt x="1196" y="770"/>
                    <a:pt x="1193" y="774"/>
                  </a:cubicBezTo>
                  <a:cubicBezTo>
                    <a:pt x="1189" y="777"/>
                    <a:pt x="1183" y="773"/>
                    <a:pt x="1186" y="780"/>
                  </a:cubicBezTo>
                  <a:cubicBezTo>
                    <a:pt x="1189" y="786"/>
                    <a:pt x="1181" y="783"/>
                    <a:pt x="1182" y="787"/>
                  </a:cubicBezTo>
                  <a:cubicBezTo>
                    <a:pt x="1183" y="791"/>
                    <a:pt x="1177" y="790"/>
                    <a:pt x="1177" y="795"/>
                  </a:cubicBezTo>
                  <a:cubicBezTo>
                    <a:pt x="1176" y="800"/>
                    <a:pt x="1170" y="796"/>
                    <a:pt x="1170" y="802"/>
                  </a:cubicBezTo>
                  <a:cubicBezTo>
                    <a:pt x="1171" y="808"/>
                    <a:pt x="1159" y="802"/>
                    <a:pt x="1160" y="804"/>
                  </a:cubicBezTo>
                  <a:cubicBezTo>
                    <a:pt x="1161" y="807"/>
                    <a:pt x="1158" y="813"/>
                    <a:pt x="1158" y="817"/>
                  </a:cubicBezTo>
                  <a:cubicBezTo>
                    <a:pt x="1158" y="820"/>
                    <a:pt x="1155" y="819"/>
                    <a:pt x="1153" y="823"/>
                  </a:cubicBezTo>
                  <a:cubicBezTo>
                    <a:pt x="1152" y="826"/>
                    <a:pt x="1147" y="825"/>
                    <a:pt x="1146" y="828"/>
                  </a:cubicBezTo>
                  <a:cubicBezTo>
                    <a:pt x="1144" y="831"/>
                    <a:pt x="1141" y="828"/>
                    <a:pt x="1140" y="832"/>
                  </a:cubicBezTo>
                  <a:cubicBezTo>
                    <a:pt x="1138" y="837"/>
                    <a:pt x="1135" y="836"/>
                    <a:pt x="1135" y="840"/>
                  </a:cubicBezTo>
                  <a:cubicBezTo>
                    <a:pt x="1135" y="844"/>
                    <a:pt x="1130" y="846"/>
                    <a:pt x="1130" y="848"/>
                  </a:cubicBezTo>
                  <a:cubicBezTo>
                    <a:pt x="1129" y="851"/>
                    <a:pt x="1124" y="849"/>
                    <a:pt x="1121" y="852"/>
                  </a:cubicBezTo>
                  <a:cubicBezTo>
                    <a:pt x="1118" y="855"/>
                    <a:pt x="1116" y="853"/>
                    <a:pt x="1113" y="855"/>
                  </a:cubicBezTo>
                  <a:cubicBezTo>
                    <a:pt x="1110" y="856"/>
                    <a:pt x="1108" y="854"/>
                    <a:pt x="1106" y="855"/>
                  </a:cubicBezTo>
                  <a:cubicBezTo>
                    <a:pt x="1104" y="855"/>
                    <a:pt x="1097" y="853"/>
                    <a:pt x="1097" y="853"/>
                  </a:cubicBezTo>
                  <a:cubicBezTo>
                    <a:pt x="1097" y="853"/>
                    <a:pt x="1092" y="851"/>
                    <a:pt x="1093" y="855"/>
                  </a:cubicBezTo>
                  <a:cubicBezTo>
                    <a:pt x="1095" y="859"/>
                    <a:pt x="1090" y="854"/>
                    <a:pt x="1090" y="858"/>
                  </a:cubicBezTo>
                  <a:cubicBezTo>
                    <a:pt x="1089" y="863"/>
                    <a:pt x="1089" y="864"/>
                    <a:pt x="1085" y="867"/>
                  </a:cubicBezTo>
                  <a:cubicBezTo>
                    <a:pt x="1082" y="870"/>
                    <a:pt x="1078" y="872"/>
                    <a:pt x="1074" y="871"/>
                  </a:cubicBezTo>
                  <a:cubicBezTo>
                    <a:pt x="1070" y="870"/>
                    <a:pt x="1075" y="858"/>
                    <a:pt x="1073" y="861"/>
                  </a:cubicBezTo>
                  <a:cubicBezTo>
                    <a:pt x="1072" y="864"/>
                    <a:pt x="1068" y="856"/>
                    <a:pt x="1068" y="856"/>
                  </a:cubicBezTo>
                  <a:cubicBezTo>
                    <a:pt x="1067" y="856"/>
                    <a:pt x="1063" y="855"/>
                    <a:pt x="1063" y="854"/>
                  </a:cubicBezTo>
                  <a:cubicBezTo>
                    <a:pt x="1063" y="853"/>
                    <a:pt x="1059" y="845"/>
                    <a:pt x="1060" y="850"/>
                  </a:cubicBezTo>
                  <a:cubicBezTo>
                    <a:pt x="1060" y="854"/>
                    <a:pt x="1058" y="858"/>
                    <a:pt x="1061" y="861"/>
                  </a:cubicBezTo>
                  <a:cubicBezTo>
                    <a:pt x="1064" y="865"/>
                    <a:pt x="1064" y="866"/>
                    <a:pt x="1061" y="868"/>
                  </a:cubicBezTo>
                  <a:cubicBezTo>
                    <a:pt x="1058" y="871"/>
                    <a:pt x="1056" y="871"/>
                    <a:pt x="1054" y="873"/>
                  </a:cubicBezTo>
                  <a:cubicBezTo>
                    <a:pt x="1051" y="875"/>
                    <a:pt x="1050" y="873"/>
                    <a:pt x="1048" y="876"/>
                  </a:cubicBezTo>
                  <a:cubicBezTo>
                    <a:pt x="1046" y="880"/>
                    <a:pt x="1049" y="880"/>
                    <a:pt x="1040" y="881"/>
                  </a:cubicBezTo>
                  <a:cubicBezTo>
                    <a:pt x="1032" y="882"/>
                    <a:pt x="1027" y="880"/>
                    <a:pt x="1027" y="881"/>
                  </a:cubicBezTo>
                  <a:cubicBezTo>
                    <a:pt x="1027" y="883"/>
                    <a:pt x="1023" y="887"/>
                    <a:pt x="1022" y="888"/>
                  </a:cubicBezTo>
                  <a:cubicBezTo>
                    <a:pt x="1021" y="890"/>
                    <a:pt x="1019" y="884"/>
                    <a:pt x="1006" y="890"/>
                  </a:cubicBezTo>
                  <a:cubicBezTo>
                    <a:pt x="993" y="895"/>
                    <a:pt x="987" y="896"/>
                    <a:pt x="988" y="901"/>
                  </a:cubicBezTo>
                  <a:cubicBezTo>
                    <a:pt x="988" y="905"/>
                    <a:pt x="994" y="908"/>
                    <a:pt x="996" y="913"/>
                  </a:cubicBezTo>
                  <a:cubicBezTo>
                    <a:pt x="997" y="918"/>
                    <a:pt x="1007" y="921"/>
                    <a:pt x="995" y="922"/>
                  </a:cubicBezTo>
                  <a:cubicBezTo>
                    <a:pt x="982" y="922"/>
                    <a:pt x="981" y="928"/>
                    <a:pt x="981" y="922"/>
                  </a:cubicBezTo>
                  <a:cubicBezTo>
                    <a:pt x="981" y="915"/>
                    <a:pt x="975" y="915"/>
                    <a:pt x="975" y="910"/>
                  </a:cubicBezTo>
                  <a:cubicBezTo>
                    <a:pt x="975" y="904"/>
                    <a:pt x="973" y="906"/>
                    <a:pt x="975" y="899"/>
                  </a:cubicBezTo>
                  <a:cubicBezTo>
                    <a:pt x="977" y="891"/>
                    <a:pt x="974" y="883"/>
                    <a:pt x="967" y="886"/>
                  </a:cubicBezTo>
                  <a:cubicBezTo>
                    <a:pt x="960" y="889"/>
                    <a:pt x="961" y="896"/>
                    <a:pt x="956" y="890"/>
                  </a:cubicBezTo>
                  <a:cubicBezTo>
                    <a:pt x="951" y="883"/>
                    <a:pt x="951" y="880"/>
                    <a:pt x="945" y="881"/>
                  </a:cubicBezTo>
                  <a:cubicBezTo>
                    <a:pt x="940" y="882"/>
                    <a:pt x="934" y="879"/>
                    <a:pt x="933" y="883"/>
                  </a:cubicBezTo>
                  <a:cubicBezTo>
                    <a:pt x="932" y="884"/>
                    <a:pt x="931" y="885"/>
                    <a:pt x="930" y="885"/>
                  </a:cubicBezTo>
                  <a:cubicBezTo>
                    <a:pt x="929" y="884"/>
                    <a:pt x="929" y="883"/>
                    <a:pt x="928" y="883"/>
                  </a:cubicBezTo>
                  <a:cubicBezTo>
                    <a:pt x="926" y="883"/>
                    <a:pt x="910" y="878"/>
                    <a:pt x="906" y="877"/>
                  </a:cubicBezTo>
                  <a:cubicBezTo>
                    <a:pt x="902" y="877"/>
                    <a:pt x="896" y="869"/>
                    <a:pt x="894" y="861"/>
                  </a:cubicBezTo>
                  <a:cubicBezTo>
                    <a:pt x="892" y="854"/>
                    <a:pt x="895" y="854"/>
                    <a:pt x="894" y="850"/>
                  </a:cubicBezTo>
                  <a:cubicBezTo>
                    <a:pt x="893" y="846"/>
                    <a:pt x="889" y="847"/>
                    <a:pt x="880" y="848"/>
                  </a:cubicBezTo>
                  <a:cubicBezTo>
                    <a:pt x="870" y="848"/>
                    <a:pt x="868" y="845"/>
                    <a:pt x="864" y="841"/>
                  </a:cubicBezTo>
                  <a:cubicBezTo>
                    <a:pt x="860" y="837"/>
                    <a:pt x="856" y="838"/>
                    <a:pt x="851" y="839"/>
                  </a:cubicBezTo>
                  <a:cubicBezTo>
                    <a:pt x="846" y="841"/>
                    <a:pt x="849" y="843"/>
                    <a:pt x="849" y="846"/>
                  </a:cubicBezTo>
                  <a:cubicBezTo>
                    <a:pt x="849" y="849"/>
                    <a:pt x="846" y="855"/>
                    <a:pt x="839" y="853"/>
                  </a:cubicBezTo>
                  <a:cubicBezTo>
                    <a:pt x="833" y="852"/>
                    <a:pt x="828" y="854"/>
                    <a:pt x="828" y="858"/>
                  </a:cubicBezTo>
                  <a:cubicBezTo>
                    <a:pt x="828" y="861"/>
                    <a:pt x="822" y="857"/>
                    <a:pt x="821" y="856"/>
                  </a:cubicBezTo>
                  <a:cubicBezTo>
                    <a:pt x="820" y="856"/>
                    <a:pt x="813" y="854"/>
                    <a:pt x="808" y="858"/>
                  </a:cubicBezTo>
                  <a:cubicBezTo>
                    <a:pt x="804" y="862"/>
                    <a:pt x="802" y="858"/>
                    <a:pt x="798" y="856"/>
                  </a:cubicBezTo>
                  <a:cubicBezTo>
                    <a:pt x="794" y="853"/>
                    <a:pt x="789" y="851"/>
                    <a:pt x="786" y="857"/>
                  </a:cubicBezTo>
                  <a:cubicBezTo>
                    <a:pt x="784" y="862"/>
                    <a:pt x="784" y="860"/>
                    <a:pt x="784" y="862"/>
                  </a:cubicBezTo>
                  <a:cubicBezTo>
                    <a:pt x="780" y="861"/>
                    <a:pt x="775" y="861"/>
                    <a:pt x="772" y="863"/>
                  </a:cubicBezTo>
                  <a:cubicBezTo>
                    <a:pt x="769" y="865"/>
                    <a:pt x="773" y="870"/>
                    <a:pt x="776" y="875"/>
                  </a:cubicBezTo>
                  <a:cubicBezTo>
                    <a:pt x="779" y="881"/>
                    <a:pt x="777" y="877"/>
                    <a:pt x="777" y="884"/>
                  </a:cubicBezTo>
                  <a:cubicBezTo>
                    <a:pt x="776" y="890"/>
                    <a:pt x="780" y="892"/>
                    <a:pt x="781" y="895"/>
                  </a:cubicBezTo>
                  <a:cubicBezTo>
                    <a:pt x="782" y="899"/>
                    <a:pt x="781" y="899"/>
                    <a:pt x="772" y="896"/>
                  </a:cubicBezTo>
                  <a:cubicBezTo>
                    <a:pt x="763" y="894"/>
                    <a:pt x="768" y="898"/>
                    <a:pt x="765" y="894"/>
                  </a:cubicBezTo>
                  <a:cubicBezTo>
                    <a:pt x="764" y="891"/>
                    <a:pt x="763" y="890"/>
                    <a:pt x="762" y="889"/>
                  </a:cubicBezTo>
                  <a:cubicBezTo>
                    <a:pt x="763" y="886"/>
                    <a:pt x="762" y="884"/>
                    <a:pt x="762" y="882"/>
                  </a:cubicBezTo>
                  <a:cubicBezTo>
                    <a:pt x="760" y="878"/>
                    <a:pt x="757" y="884"/>
                    <a:pt x="751" y="888"/>
                  </a:cubicBezTo>
                  <a:cubicBezTo>
                    <a:pt x="746" y="892"/>
                    <a:pt x="747" y="893"/>
                    <a:pt x="743" y="892"/>
                  </a:cubicBezTo>
                  <a:cubicBezTo>
                    <a:pt x="740" y="891"/>
                    <a:pt x="735" y="882"/>
                    <a:pt x="735" y="876"/>
                  </a:cubicBezTo>
                  <a:cubicBezTo>
                    <a:pt x="735" y="870"/>
                    <a:pt x="727" y="872"/>
                    <a:pt x="716" y="872"/>
                  </a:cubicBezTo>
                  <a:cubicBezTo>
                    <a:pt x="705" y="873"/>
                    <a:pt x="715" y="865"/>
                    <a:pt x="715" y="863"/>
                  </a:cubicBezTo>
                  <a:cubicBezTo>
                    <a:pt x="715" y="862"/>
                    <a:pt x="719" y="853"/>
                    <a:pt x="718" y="848"/>
                  </a:cubicBezTo>
                  <a:cubicBezTo>
                    <a:pt x="718" y="843"/>
                    <a:pt x="707" y="846"/>
                    <a:pt x="704" y="839"/>
                  </a:cubicBezTo>
                  <a:cubicBezTo>
                    <a:pt x="702" y="832"/>
                    <a:pt x="699" y="832"/>
                    <a:pt x="696" y="827"/>
                  </a:cubicBezTo>
                  <a:cubicBezTo>
                    <a:pt x="692" y="822"/>
                    <a:pt x="695" y="818"/>
                    <a:pt x="692" y="816"/>
                  </a:cubicBezTo>
                  <a:cubicBezTo>
                    <a:pt x="690" y="814"/>
                    <a:pt x="681" y="814"/>
                    <a:pt x="677" y="816"/>
                  </a:cubicBezTo>
                  <a:cubicBezTo>
                    <a:pt x="674" y="818"/>
                    <a:pt x="669" y="822"/>
                    <a:pt x="666" y="818"/>
                  </a:cubicBezTo>
                  <a:cubicBezTo>
                    <a:pt x="663" y="814"/>
                    <a:pt x="665" y="809"/>
                    <a:pt x="663" y="802"/>
                  </a:cubicBezTo>
                  <a:cubicBezTo>
                    <a:pt x="661" y="794"/>
                    <a:pt x="665" y="791"/>
                    <a:pt x="667" y="784"/>
                  </a:cubicBezTo>
                  <a:cubicBezTo>
                    <a:pt x="669" y="777"/>
                    <a:pt x="677" y="772"/>
                    <a:pt x="683" y="767"/>
                  </a:cubicBezTo>
                  <a:cubicBezTo>
                    <a:pt x="688" y="762"/>
                    <a:pt x="684" y="756"/>
                    <a:pt x="680" y="747"/>
                  </a:cubicBezTo>
                  <a:cubicBezTo>
                    <a:pt x="675" y="738"/>
                    <a:pt x="679" y="730"/>
                    <a:pt x="677" y="723"/>
                  </a:cubicBezTo>
                  <a:cubicBezTo>
                    <a:pt x="676" y="716"/>
                    <a:pt x="671" y="718"/>
                    <a:pt x="666" y="720"/>
                  </a:cubicBezTo>
                  <a:cubicBezTo>
                    <a:pt x="661" y="722"/>
                    <a:pt x="664" y="714"/>
                    <a:pt x="664" y="710"/>
                  </a:cubicBezTo>
                  <a:cubicBezTo>
                    <a:pt x="664" y="706"/>
                    <a:pt x="654" y="698"/>
                    <a:pt x="652" y="695"/>
                  </a:cubicBezTo>
                  <a:cubicBezTo>
                    <a:pt x="650" y="692"/>
                    <a:pt x="643" y="690"/>
                    <a:pt x="642" y="692"/>
                  </a:cubicBezTo>
                  <a:cubicBezTo>
                    <a:pt x="641" y="694"/>
                    <a:pt x="640" y="695"/>
                    <a:pt x="639" y="697"/>
                  </a:cubicBezTo>
                  <a:cubicBezTo>
                    <a:pt x="638" y="697"/>
                    <a:pt x="638" y="697"/>
                    <a:pt x="638" y="697"/>
                  </a:cubicBezTo>
                  <a:cubicBezTo>
                    <a:pt x="630" y="694"/>
                    <a:pt x="629" y="692"/>
                    <a:pt x="623" y="692"/>
                  </a:cubicBezTo>
                  <a:cubicBezTo>
                    <a:pt x="618" y="693"/>
                    <a:pt x="611" y="697"/>
                    <a:pt x="612" y="691"/>
                  </a:cubicBezTo>
                  <a:cubicBezTo>
                    <a:pt x="613" y="685"/>
                    <a:pt x="615" y="677"/>
                    <a:pt x="613" y="678"/>
                  </a:cubicBezTo>
                  <a:cubicBezTo>
                    <a:pt x="610" y="678"/>
                    <a:pt x="604" y="682"/>
                    <a:pt x="606" y="676"/>
                  </a:cubicBezTo>
                  <a:cubicBezTo>
                    <a:pt x="607" y="670"/>
                    <a:pt x="612" y="669"/>
                    <a:pt x="606" y="667"/>
                  </a:cubicBezTo>
                  <a:cubicBezTo>
                    <a:pt x="600" y="666"/>
                    <a:pt x="596" y="662"/>
                    <a:pt x="593" y="667"/>
                  </a:cubicBezTo>
                  <a:cubicBezTo>
                    <a:pt x="590" y="673"/>
                    <a:pt x="593" y="678"/>
                    <a:pt x="586" y="675"/>
                  </a:cubicBezTo>
                  <a:cubicBezTo>
                    <a:pt x="579" y="672"/>
                    <a:pt x="581" y="672"/>
                    <a:pt x="574" y="670"/>
                  </a:cubicBezTo>
                  <a:cubicBezTo>
                    <a:pt x="567" y="668"/>
                    <a:pt x="561" y="669"/>
                    <a:pt x="559" y="672"/>
                  </a:cubicBezTo>
                  <a:cubicBezTo>
                    <a:pt x="558" y="675"/>
                    <a:pt x="556" y="679"/>
                    <a:pt x="553" y="682"/>
                  </a:cubicBezTo>
                  <a:cubicBezTo>
                    <a:pt x="549" y="685"/>
                    <a:pt x="547" y="681"/>
                    <a:pt x="542" y="686"/>
                  </a:cubicBezTo>
                  <a:cubicBezTo>
                    <a:pt x="536" y="692"/>
                    <a:pt x="533" y="695"/>
                    <a:pt x="531" y="698"/>
                  </a:cubicBezTo>
                  <a:cubicBezTo>
                    <a:pt x="528" y="702"/>
                    <a:pt x="529" y="704"/>
                    <a:pt x="525" y="708"/>
                  </a:cubicBezTo>
                  <a:cubicBezTo>
                    <a:pt x="522" y="711"/>
                    <a:pt x="519" y="709"/>
                    <a:pt x="512" y="710"/>
                  </a:cubicBezTo>
                  <a:cubicBezTo>
                    <a:pt x="510" y="710"/>
                    <a:pt x="508" y="711"/>
                    <a:pt x="507" y="711"/>
                  </a:cubicBezTo>
                  <a:cubicBezTo>
                    <a:pt x="505" y="710"/>
                    <a:pt x="502" y="706"/>
                    <a:pt x="501" y="705"/>
                  </a:cubicBezTo>
                  <a:cubicBezTo>
                    <a:pt x="499" y="704"/>
                    <a:pt x="490" y="706"/>
                    <a:pt x="483" y="705"/>
                  </a:cubicBezTo>
                  <a:cubicBezTo>
                    <a:pt x="476" y="704"/>
                    <a:pt x="476" y="704"/>
                    <a:pt x="471" y="702"/>
                  </a:cubicBezTo>
                  <a:cubicBezTo>
                    <a:pt x="467" y="700"/>
                    <a:pt x="465" y="698"/>
                    <a:pt x="463" y="696"/>
                  </a:cubicBezTo>
                  <a:cubicBezTo>
                    <a:pt x="460" y="694"/>
                    <a:pt x="456" y="700"/>
                    <a:pt x="451" y="703"/>
                  </a:cubicBezTo>
                  <a:cubicBezTo>
                    <a:pt x="446" y="707"/>
                    <a:pt x="448" y="707"/>
                    <a:pt x="445" y="712"/>
                  </a:cubicBezTo>
                  <a:cubicBezTo>
                    <a:pt x="441" y="716"/>
                    <a:pt x="442" y="714"/>
                    <a:pt x="439" y="721"/>
                  </a:cubicBezTo>
                  <a:cubicBezTo>
                    <a:pt x="437" y="726"/>
                    <a:pt x="437" y="725"/>
                    <a:pt x="437" y="726"/>
                  </a:cubicBezTo>
                  <a:cubicBezTo>
                    <a:pt x="437" y="725"/>
                    <a:pt x="437" y="724"/>
                    <a:pt x="436" y="724"/>
                  </a:cubicBezTo>
                  <a:cubicBezTo>
                    <a:pt x="433" y="717"/>
                    <a:pt x="436" y="716"/>
                    <a:pt x="435" y="710"/>
                  </a:cubicBezTo>
                  <a:cubicBezTo>
                    <a:pt x="434" y="704"/>
                    <a:pt x="431" y="702"/>
                    <a:pt x="427" y="704"/>
                  </a:cubicBezTo>
                  <a:cubicBezTo>
                    <a:pt x="424" y="705"/>
                    <a:pt x="421" y="707"/>
                    <a:pt x="419" y="708"/>
                  </a:cubicBezTo>
                  <a:cubicBezTo>
                    <a:pt x="418" y="708"/>
                    <a:pt x="417" y="708"/>
                    <a:pt x="416" y="708"/>
                  </a:cubicBezTo>
                  <a:cubicBezTo>
                    <a:pt x="406" y="710"/>
                    <a:pt x="393" y="711"/>
                    <a:pt x="390" y="708"/>
                  </a:cubicBezTo>
                  <a:cubicBezTo>
                    <a:pt x="388" y="704"/>
                    <a:pt x="386" y="699"/>
                    <a:pt x="381" y="703"/>
                  </a:cubicBezTo>
                  <a:cubicBezTo>
                    <a:pt x="376" y="706"/>
                    <a:pt x="376" y="711"/>
                    <a:pt x="372" y="707"/>
                  </a:cubicBezTo>
                  <a:cubicBezTo>
                    <a:pt x="368" y="703"/>
                    <a:pt x="370" y="704"/>
                    <a:pt x="366" y="705"/>
                  </a:cubicBezTo>
                  <a:cubicBezTo>
                    <a:pt x="362" y="706"/>
                    <a:pt x="360" y="705"/>
                    <a:pt x="357" y="701"/>
                  </a:cubicBezTo>
                  <a:cubicBezTo>
                    <a:pt x="354" y="696"/>
                    <a:pt x="340" y="701"/>
                    <a:pt x="340" y="695"/>
                  </a:cubicBezTo>
                  <a:cubicBezTo>
                    <a:pt x="340" y="690"/>
                    <a:pt x="345" y="689"/>
                    <a:pt x="336" y="688"/>
                  </a:cubicBezTo>
                  <a:cubicBezTo>
                    <a:pt x="328" y="687"/>
                    <a:pt x="328" y="692"/>
                    <a:pt x="324" y="683"/>
                  </a:cubicBezTo>
                  <a:cubicBezTo>
                    <a:pt x="319" y="674"/>
                    <a:pt x="317" y="670"/>
                    <a:pt x="310" y="670"/>
                  </a:cubicBezTo>
                  <a:cubicBezTo>
                    <a:pt x="303" y="670"/>
                    <a:pt x="301" y="675"/>
                    <a:pt x="295" y="666"/>
                  </a:cubicBezTo>
                  <a:cubicBezTo>
                    <a:pt x="290" y="656"/>
                    <a:pt x="280" y="657"/>
                    <a:pt x="273" y="651"/>
                  </a:cubicBezTo>
                  <a:cubicBezTo>
                    <a:pt x="265" y="645"/>
                    <a:pt x="256" y="637"/>
                    <a:pt x="251" y="638"/>
                  </a:cubicBezTo>
                  <a:cubicBezTo>
                    <a:pt x="246" y="639"/>
                    <a:pt x="243" y="644"/>
                    <a:pt x="240" y="646"/>
                  </a:cubicBezTo>
                  <a:cubicBezTo>
                    <a:pt x="239" y="647"/>
                    <a:pt x="237" y="647"/>
                    <a:pt x="235" y="646"/>
                  </a:cubicBezTo>
                  <a:cubicBezTo>
                    <a:pt x="237" y="644"/>
                    <a:pt x="228" y="639"/>
                    <a:pt x="226" y="638"/>
                  </a:cubicBezTo>
                  <a:cubicBezTo>
                    <a:pt x="223" y="637"/>
                    <a:pt x="216" y="635"/>
                    <a:pt x="208" y="628"/>
                  </a:cubicBezTo>
                  <a:cubicBezTo>
                    <a:pt x="201" y="620"/>
                    <a:pt x="197" y="628"/>
                    <a:pt x="192" y="621"/>
                  </a:cubicBezTo>
                  <a:cubicBezTo>
                    <a:pt x="187" y="615"/>
                    <a:pt x="184" y="609"/>
                    <a:pt x="179" y="613"/>
                  </a:cubicBezTo>
                  <a:cubicBezTo>
                    <a:pt x="173" y="617"/>
                    <a:pt x="173" y="615"/>
                    <a:pt x="170" y="601"/>
                  </a:cubicBezTo>
                  <a:cubicBezTo>
                    <a:pt x="167" y="586"/>
                    <a:pt x="161" y="591"/>
                    <a:pt x="159" y="581"/>
                  </a:cubicBezTo>
                  <a:cubicBezTo>
                    <a:pt x="158" y="571"/>
                    <a:pt x="172" y="582"/>
                    <a:pt x="177" y="580"/>
                  </a:cubicBezTo>
                  <a:cubicBezTo>
                    <a:pt x="182" y="579"/>
                    <a:pt x="182" y="574"/>
                    <a:pt x="181" y="571"/>
                  </a:cubicBezTo>
                  <a:cubicBezTo>
                    <a:pt x="180" y="568"/>
                    <a:pt x="178" y="562"/>
                    <a:pt x="170" y="557"/>
                  </a:cubicBezTo>
                  <a:cubicBezTo>
                    <a:pt x="162" y="552"/>
                    <a:pt x="167" y="551"/>
                    <a:pt x="159" y="541"/>
                  </a:cubicBezTo>
                  <a:cubicBezTo>
                    <a:pt x="159" y="540"/>
                    <a:pt x="158" y="540"/>
                    <a:pt x="158" y="539"/>
                  </a:cubicBezTo>
                  <a:cubicBezTo>
                    <a:pt x="160" y="537"/>
                    <a:pt x="163" y="536"/>
                    <a:pt x="168" y="537"/>
                  </a:cubicBezTo>
                  <a:cubicBezTo>
                    <a:pt x="175" y="540"/>
                    <a:pt x="173" y="536"/>
                    <a:pt x="173" y="532"/>
                  </a:cubicBezTo>
                  <a:cubicBezTo>
                    <a:pt x="173" y="528"/>
                    <a:pt x="178" y="522"/>
                    <a:pt x="179" y="519"/>
                  </a:cubicBezTo>
                  <a:cubicBezTo>
                    <a:pt x="181" y="517"/>
                    <a:pt x="185" y="513"/>
                    <a:pt x="186" y="505"/>
                  </a:cubicBezTo>
                  <a:cubicBezTo>
                    <a:pt x="187" y="497"/>
                    <a:pt x="185" y="498"/>
                    <a:pt x="181" y="496"/>
                  </a:cubicBezTo>
                  <a:cubicBezTo>
                    <a:pt x="176" y="494"/>
                    <a:pt x="168" y="488"/>
                    <a:pt x="163" y="485"/>
                  </a:cubicBezTo>
                  <a:cubicBezTo>
                    <a:pt x="158" y="482"/>
                    <a:pt x="146" y="484"/>
                    <a:pt x="138" y="488"/>
                  </a:cubicBezTo>
                  <a:cubicBezTo>
                    <a:pt x="133" y="491"/>
                    <a:pt x="132" y="494"/>
                    <a:pt x="131" y="496"/>
                  </a:cubicBezTo>
                  <a:cubicBezTo>
                    <a:pt x="130" y="496"/>
                    <a:pt x="129" y="496"/>
                    <a:pt x="128" y="496"/>
                  </a:cubicBezTo>
                  <a:cubicBezTo>
                    <a:pt x="125" y="495"/>
                    <a:pt x="116" y="496"/>
                    <a:pt x="112" y="496"/>
                  </a:cubicBezTo>
                  <a:cubicBezTo>
                    <a:pt x="107" y="496"/>
                    <a:pt x="103" y="491"/>
                    <a:pt x="95" y="486"/>
                  </a:cubicBezTo>
                  <a:cubicBezTo>
                    <a:pt x="86" y="481"/>
                    <a:pt x="91" y="486"/>
                    <a:pt x="85" y="485"/>
                  </a:cubicBezTo>
                  <a:cubicBezTo>
                    <a:pt x="78" y="485"/>
                    <a:pt x="82" y="483"/>
                    <a:pt x="80" y="481"/>
                  </a:cubicBezTo>
                  <a:cubicBezTo>
                    <a:pt x="78" y="478"/>
                    <a:pt x="78" y="474"/>
                    <a:pt x="78" y="471"/>
                  </a:cubicBezTo>
                  <a:cubicBezTo>
                    <a:pt x="77" y="468"/>
                    <a:pt x="73" y="465"/>
                    <a:pt x="69" y="463"/>
                  </a:cubicBezTo>
                  <a:cubicBezTo>
                    <a:pt x="65" y="461"/>
                    <a:pt x="57" y="456"/>
                    <a:pt x="54" y="453"/>
                  </a:cubicBezTo>
                  <a:cubicBezTo>
                    <a:pt x="51" y="449"/>
                    <a:pt x="42" y="451"/>
                    <a:pt x="37" y="453"/>
                  </a:cubicBezTo>
                  <a:cubicBezTo>
                    <a:pt x="37" y="453"/>
                    <a:pt x="36" y="453"/>
                    <a:pt x="36" y="453"/>
                  </a:cubicBezTo>
                  <a:cubicBezTo>
                    <a:pt x="37" y="451"/>
                    <a:pt x="37" y="447"/>
                    <a:pt x="38" y="445"/>
                  </a:cubicBezTo>
                  <a:cubicBezTo>
                    <a:pt x="38" y="444"/>
                    <a:pt x="40" y="444"/>
                    <a:pt x="42" y="445"/>
                  </a:cubicBezTo>
                  <a:cubicBezTo>
                    <a:pt x="44" y="445"/>
                    <a:pt x="46" y="446"/>
                    <a:pt x="49" y="446"/>
                  </a:cubicBezTo>
                  <a:cubicBezTo>
                    <a:pt x="53" y="446"/>
                    <a:pt x="50" y="441"/>
                    <a:pt x="46" y="434"/>
                  </a:cubicBezTo>
                  <a:cubicBezTo>
                    <a:pt x="43" y="427"/>
                    <a:pt x="38" y="427"/>
                    <a:pt x="36" y="420"/>
                  </a:cubicBezTo>
                  <a:cubicBezTo>
                    <a:pt x="34" y="414"/>
                    <a:pt x="34" y="414"/>
                    <a:pt x="31" y="410"/>
                  </a:cubicBezTo>
                  <a:cubicBezTo>
                    <a:pt x="28" y="407"/>
                    <a:pt x="24" y="407"/>
                    <a:pt x="19" y="409"/>
                  </a:cubicBezTo>
                  <a:cubicBezTo>
                    <a:pt x="14" y="410"/>
                    <a:pt x="13" y="409"/>
                    <a:pt x="9" y="406"/>
                  </a:cubicBezTo>
                  <a:cubicBezTo>
                    <a:pt x="4" y="404"/>
                    <a:pt x="4" y="397"/>
                    <a:pt x="2" y="392"/>
                  </a:cubicBezTo>
                  <a:cubicBezTo>
                    <a:pt x="0" y="388"/>
                    <a:pt x="2" y="387"/>
                    <a:pt x="5" y="385"/>
                  </a:cubicBezTo>
                  <a:cubicBezTo>
                    <a:pt x="5" y="385"/>
                    <a:pt x="5" y="385"/>
                    <a:pt x="5" y="384"/>
                  </a:cubicBezTo>
                  <a:cubicBezTo>
                    <a:pt x="7" y="382"/>
                    <a:pt x="5" y="380"/>
                    <a:pt x="4" y="376"/>
                  </a:cubicBezTo>
                  <a:cubicBezTo>
                    <a:pt x="4" y="372"/>
                    <a:pt x="6" y="368"/>
                    <a:pt x="11" y="365"/>
                  </a:cubicBezTo>
                  <a:cubicBezTo>
                    <a:pt x="16" y="362"/>
                    <a:pt x="20" y="360"/>
                    <a:pt x="22" y="358"/>
                  </a:cubicBezTo>
                  <a:cubicBezTo>
                    <a:pt x="24" y="356"/>
                    <a:pt x="30" y="357"/>
                    <a:pt x="34" y="354"/>
                  </a:cubicBezTo>
                  <a:cubicBezTo>
                    <a:pt x="37" y="352"/>
                    <a:pt x="39" y="352"/>
                    <a:pt x="41" y="360"/>
                  </a:cubicBezTo>
                  <a:cubicBezTo>
                    <a:pt x="43" y="369"/>
                    <a:pt x="48" y="362"/>
                    <a:pt x="57" y="360"/>
                  </a:cubicBezTo>
                  <a:cubicBezTo>
                    <a:pt x="65" y="359"/>
                    <a:pt x="62" y="352"/>
                    <a:pt x="63" y="343"/>
                  </a:cubicBezTo>
                  <a:cubicBezTo>
                    <a:pt x="64" y="334"/>
                    <a:pt x="79" y="342"/>
                    <a:pt x="89" y="339"/>
                  </a:cubicBezTo>
                  <a:cubicBezTo>
                    <a:pt x="100" y="337"/>
                    <a:pt x="95" y="336"/>
                    <a:pt x="96" y="330"/>
                  </a:cubicBezTo>
                  <a:cubicBezTo>
                    <a:pt x="97" y="323"/>
                    <a:pt x="104" y="324"/>
                    <a:pt x="112" y="321"/>
                  </a:cubicBezTo>
                  <a:cubicBezTo>
                    <a:pt x="119" y="318"/>
                    <a:pt x="122" y="317"/>
                    <a:pt x="126" y="314"/>
                  </a:cubicBezTo>
                  <a:cubicBezTo>
                    <a:pt x="130" y="312"/>
                    <a:pt x="133" y="310"/>
                    <a:pt x="129" y="306"/>
                  </a:cubicBezTo>
                  <a:cubicBezTo>
                    <a:pt x="128" y="305"/>
                    <a:pt x="128" y="304"/>
                    <a:pt x="127" y="303"/>
                  </a:cubicBezTo>
                  <a:cubicBezTo>
                    <a:pt x="120" y="297"/>
                    <a:pt x="127" y="291"/>
                    <a:pt x="127" y="291"/>
                  </a:cubicBezTo>
                  <a:cubicBezTo>
                    <a:pt x="127" y="291"/>
                    <a:pt x="126" y="286"/>
                    <a:pt x="129" y="285"/>
                  </a:cubicBezTo>
                  <a:cubicBezTo>
                    <a:pt x="133" y="283"/>
                    <a:pt x="132" y="279"/>
                    <a:pt x="129" y="274"/>
                  </a:cubicBezTo>
                  <a:cubicBezTo>
                    <a:pt x="126" y="268"/>
                    <a:pt x="134" y="272"/>
                    <a:pt x="122" y="260"/>
                  </a:cubicBezTo>
                  <a:cubicBezTo>
                    <a:pt x="110" y="248"/>
                    <a:pt x="113" y="248"/>
                    <a:pt x="112" y="241"/>
                  </a:cubicBezTo>
                  <a:cubicBezTo>
                    <a:pt x="112" y="234"/>
                    <a:pt x="103" y="238"/>
                    <a:pt x="99" y="232"/>
                  </a:cubicBezTo>
                  <a:cubicBezTo>
                    <a:pt x="95" y="226"/>
                    <a:pt x="116" y="228"/>
                    <a:pt x="120" y="226"/>
                  </a:cubicBezTo>
                  <a:cubicBezTo>
                    <a:pt x="125" y="224"/>
                    <a:pt x="130" y="222"/>
                    <a:pt x="132" y="222"/>
                  </a:cubicBezTo>
                  <a:cubicBezTo>
                    <a:pt x="135" y="223"/>
                    <a:pt x="145" y="228"/>
                    <a:pt x="155" y="228"/>
                  </a:cubicBezTo>
                  <a:cubicBezTo>
                    <a:pt x="164" y="228"/>
                    <a:pt x="147" y="217"/>
                    <a:pt x="147" y="217"/>
                  </a:cubicBezTo>
                  <a:cubicBezTo>
                    <a:pt x="147" y="217"/>
                    <a:pt x="144" y="186"/>
                    <a:pt x="144" y="179"/>
                  </a:cubicBezTo>
                  <a:cubicBezTo>
                    <a:pt x="144" y="172"/>
                    <a:pt x="152" y="172"/>
                    <a:pt x="160" y="174"/>
                  </a:cubicBezTo>
                  <a:cubicBezTo>
                    <a:pt x="168" y="177"/>
                    <a:pt x="168" y="176"/>
                    <a:pt x="178" y="177"/>
                  </a:cubicBezTo>
                  <a:cubicBezTo>
                    <a:pt x="188" y="178"/>
                    <a:pt x="192" y="179"/>
                    <a:pt x="200" y="173"/>
                  </a:cubicBezTo>
                  <a:cubicBezTo>
                    <a:pt x="209" y="167"/>
                    <a:pt x="195" y="160"/>
                    <a:pt x="191" y="149"/>
                  </a:cubicBezTo>
                  <a:cubicBezTo>
                    <a:pt x="187" y="137"/>
                    <a:pt x="200" y="138"/>
                    <a:pt x="208" y="137"/>
                  </a:cubicBezTo>
                  <a:cubicBezTo>
                    <a:pt x="215" y="136"/>
                    <a:pt x="210" y="131"/>
                    <a:pt x="208" y="126"/>
                  </a:cubicBezTo>
                  <a:cubicBezTo>
                    <a:pt x="206" y="122"/>
                    <a:pt x="212" y="120"/>
                    <a:pt x="217" y="118"/>
                  </a:cubicBezTo>
                  <a:cubicBezTo>
                    <a:pt x="219" y="119"/>
                    <a:pt x="220" y="121"/>
                    <a:pt x="224" y="119"/>
                  </a:cubicBezTo>
                  <a:cubicBezTo>
                    <a:pt x="225" y="119"/>
                    <a:pt x="226" y="118"/>
                    <a:pt x="227" y="117"/>
                  </a:cubicBezTo>
                  <a:cubicBezTo>
                    <a:pt x="229" y="118"/>
                    <a:pt x="232" y="118"/>
                    <a:pt x="232" y="121"/>
                  </a:cubicBezTo>
                  <a:cubicBezTo>
                    <a:pt x="232" y="124"/>
                    <a:pt x="237" y="129"/>
                    <a:pt x="241" y="131"/>
                  </a:cubicBezTo>
                  <a:cubicBezTo>
                    <a:pt x="245" y="133"/>
                    <a:pt x="243" y="136"/>
                    <a:pt x="251" y="139"/>
                  </a:cubicBezTo>
                  <a:cubicBezTo>
                    <a:pt x="258" y="142"/>
                    <a:pt x="259" y="146"/>
                    <a:pt x="266" y="148"/>
                  </a:cubicBezTo>
                  <a:cubicBezTo>
                    <a:pt x="273" y="150"/>
                    <a:pt x="275" y="151"/>
                    <a:pt x="284" y="153"/>
                  </a:cubicBezTo>
                  <a:cubicBezTo>
                    <a:pt x="294" y="155"/>
                    <a:pt x="295" y="152"/>
                    <a:pt x="300" y="157"/>
                  </a:cubicBezTo>
                  <a:cubicBezTo>
                    <a:pt x="305" y="163"/>
                    <a:pt x="309" y="168"/>
                    <a:pt x="314" y="171"/>
                  </a:cubicBezTo>
                  <a:cubicBezTo>
                    <a:pt x="318" y="174"/>
                    <a:pt x="327" y="182"/>
                    <a:pt x="328" y="188"/>
                  </a:cubicBezTo>
                  <a:cubicBezTo>
                    <a:pt x="330" y="195"/>
                    <a:pt x="336" y="198"/>
                    <a:pt x="334" y="202"/>
                  </a:cubicBezTo>
                  <a:cubicBezTo>
                    <a:pt x="332" y="206"/>
                    <a:pt x="327" y="207"/>
                    <a:pt x="333" y="214"/>
                  </a:cubicBezTo>
                  <a:cubicBezTo>
                    <a:pt x="338" y="221"/>
                    <a:pt x="338" y="224"/>
                    <a:pt x="345" y="226"/>
                  </a:cubicBezTo>
                  <a:cubicBezTo>
                    <a:pt x="352" y="228"/>
                    <a:pt x="359" y="229"/>
                    <a:pt x="363" y="230"/>
                  </a:cubicBezTo>
                  <a:cubicBezTo>
                    <a:pt x="367" y="230"/>
                    <a:pt x="373" y="228"/>
                    <a:pt x="388" y="231"/>
                  </a:cubicBezTo>
                  <a:cubicBezTo>
                    <a:pt x="403" y="234"/>
                    <a:pt x="398" y="231"/>
                    <a:pt x="408" y="236"/>
                  </a:cubicBezTo>
                  <a:cubicBezTo>
                    <a:pt x="419" y="240"/>
                    <a:pt x="417" y="241"/>
                    <a:pt x="425" y="244"/>
                  </a:cubicBezTo>
                  <a:cubicBezTo>
                    <a:pt x="433" y="247"/>
                    <a:pt x="431" y="247"/>
                    <a:pt x="441" y="250"/>
                  </a:cubicBezTo>
                  <a:cubicBezTo>
                    <a:pt x="450" y="253"/>
                    <a:pt x="454" y="253"/>
                    <a:pt x="455" y="256"/>
                  </a:cubicBezTo>
                  <a:cubicBezTo>
                    <a:pt x="456" y="258"/>
                    <a:pt x="464" y="264"/>
                    <a:pt x="471" y="272"/>
                  </a:cubicBezTo>
                  <a:cubicBezTo>
                    <a:pt x="478" y="279"/>
                    <a:pt x="475" y="279"/>
                    <a:pt x="482" y="285"/>
                  </a:cubicBezTo>
                  <a:cubicBezTo>
                    <a:pt x="488" y="291"/>
                    <a:pt x="485" y="290"/>
                    <a:pt x="492" y="293"/>
                  </a:cubicBezTo>
                  <a:cubicBezTo>
                    <a:pt x="499" y="296"/>
                    <a:pt x="498" y="294"/>
                    <a:pt x="505" y="293"/>
                  </a:cubicBezTo>
                  <a:cubicBezTo>
                    <a:pt x="512" y="293"/>
                    <a:pt x="518" y="293"/>
                    <a:pt x="526" y="294"/>
                  </a:cubicBezTo>
                  <a:cubicBezTo>
                    <a:pt x="534" y="296"/>
                    <a:pt x="544" y="298"/>
                    <a:pt x="546" y="298"/>
                  </a:cubicBezTo>
                  <a:cubicBezTo>
                    <a:pt x="548" y="298"/>
                    <a:pt x="560" y="300"/>
                    <a:pt x="570" y="298"/>
                  </a:cubicBezTo>
                  <a:cubicBezTo>
                    <a:pt x="579" y="296"/>
                    <a:pt x="583" y="295"/>
                    <a:pt x="593" y="297"/>
                  </a:cubicBezTo>
                  <a:cubicBezTo>
                    <a:pt x="603" y="299"/>
                    <a:pt x="609" y="298"/>
                    <a:pt x="616" y="301"/>
                  </a:cubicBezTo>
                  <a:cubicBezTo>
                    <a:pt x="623" y="305"/>
                    <a:pt x="632" y="311"/>
                    <a:pt x="637" y="312"/>
                  </a:cubicBezTo>
                  <a:cubicBezTo>
                    <a:pt x="642" y="312"/>
                    <a:pt x="657" y="314"/>
                    <a:pt x="668" y="317"/>
                  </a:cubicBezTo>
                  <a:cubicBezTo>
                    <a:pt x="679" y="320"/>
                    <a:pt x="681" y="316"/>
                    <a:pt x="690" y="320"/>
                  </a:cubicBezTo>
                  <a:cubicBezTo>
                    <a:pt x="698" y="324"/>
                    <a:pt x="703" y="325"/>
                    <a:pt x="704" y="324"/>
                  </a:cubicBezTo>
                  <a:cubicBezTo>
                    <a:pt x="706" y="322"/>
                    <a:pt x="717" y="311"/>
                    <a:pt x="723" y="310"/>
                  </a:cubicBezTo>
                  <a:cubicBezTo>
                    <a:pt x="729" y="309"/>
                    <a:pt x="744" y="305"/>
                    <a:pt x="755" y="303"/>
                  </a:cubicBezTo>
                  <a:cubicBezTo>
                    <a:pt x="765" y="301"/>
                    <a:pt x="774" y="302"/>
                    <a:pt x="783" y="301"/>
                  </a:cubicBezTo>
                  <a:cubicBezTo>
                    <a:pt x="792" y="299"/>
                    <a:pt x="792" y="303"/>
                    <a:pt x="801" y="298"/>
                  </a:cubicBezTo>
                  <a:cubicBezTo>
                    <a:pt x="809" y="293"/>
                    <a:pt x="814" y="292"/>
                    <a:pt x="815" y="285"/>
                  </a:cubicBezTo>
                  <a:cubicBezTo>
                    <a:pt x="816" y="279"/>
                    <a:pt x="819" y="277"/>
                    <a:pt x="821" y="275"/>
                  </a:cubicBezTo>
                  <a:cubicBezTo>
                    <a:pt x="823" y="273"/>
                    <a:pt x="839" y="268"/>
                    <a:pt x="832" y="262"/>
                  </a:cubicBezTo>
                  <a:cubicBezTo>
                    <a:pt x="824" y="256"/>
                    <a:pt x="811" y="245"/>
                    <a:pt x="813" y="238"/>
                  </a:cubicBezTo>
                  <a:cubicBezTo>
                    <a:pt x="814" y="231"/>
                    <a:pt x="812" y="229"/>
                    <a:pt x="819" y="229"/>
                  </a:cubicBezTo>
                  <a:cubicBezTo>
                    <a:pt x="826" y="228"/>
                    <a:pt x="826" y="228"/>
                    <a:pt x="838" y="232"/>
                  </a:cubicBezTo>
                  <a:cubicBezTo>
                    <a:pt x="850" y="237"/>
                    <a:pt x="863" y="235"/>
                    <a:pt x="865" y="230"/>
                  </a:cubicBezTo>
                  <a:cubicBezTo>
                    <a:pt x="867" y="225"/>
                    <a:pt x="877" y="219"/>
                    <a:pt x="885" y="220"/>
                  </a:cubicBezTo>
                  <a:cubicBezTo>
                    <a:pt x="893" y="220"/>
                    <a:pt x="905" y="215"/>
                    <a:pt x="902" y="208"/>
                  </a:cubicBezTo>
                  <a:cubicBezTo>
                    <a:pt x="900" y="202"/>
                    <a:pt x="900" y="197"/>
                    <a:pt x="904" y="195"/>
                  </a:cubicBezTo>
                  <a:cubicBezTo>
                    <a:pt x="909" y="192"/>
                    <a:pt x="916" y="190"/>
                    <a:pt x="920" y="189"/>
                  </a:cubicBezTo>
                  <a:cubicBezTo>
                    <a:pt x="923" y="187"/>
                    <a:pt x="931" y="184"/>
                    <a:pt x="940" y="184"/>
                  </a:cubicBezTo>
                  <a:cubicBezTo>
                    <a:pt x="949" y="184"/>
                    <a:pt x="964" y="185"/>
                    <a:pt x="966" y="185"/>
                  </a:cubicBezTo>
                  <a:cubicBezTo>
                    <a:pt x="968" y="185"/>
                    <a:pt x="969" y="182"/>
                    <a:pt x="961" y="177"/>
                  </a:cubicBezTo>
                  <a:cubicBezTo>
                    <a:pt x="954" y="171"/>
                    <a:pt x="946" y="165"/>
                    <a:pt x="940" y="161"/>
                  </a:cubicBezTo>
                  <a:cubicBezTo>
                    <a:pt x="934" y="158"/>
                    <a:pt x="935" y="157"/>
                    <a:pt x="924" y="153"/>
                  </a:cubicBezTo>
                  <a:cubicBezTo>
                    <a:pt x="913" y="149"/>
                    <a:pt x="908" y="146"/>
                    <a:pt x="904" y="149"/>
                  </a:cubicBezTo>
                  <a:cubicBezTo>
                    <a:pt x="901" y="152"/>
                    <a:pt x="903" y="156"/>
                    <a:pt x="895" y="155"/>
                  </a:cubicBezTo>
                  <a:cubicBezTo>
                    <a:pt x="887" y="154"/>
                    <a:pt x="886" y="153"/>
                    <a:pt x="880" y="153"/>
                  </a:cubicBezTo>
                  <a:cubicBezTo>
                    <a:pt x="875" y="153"/>
                    <a:pt x="871" y="152"/>
                    <a:pt x="866" y="154"/>
                  </a:cubicBezTo>
                  <a:cubicBezTo>
                    <a:pt x="862" y="155"/>
                    <a:pt x="862" y="159"/>
                    <a:pt x="858" y="153"/>
                  </a:cubicBezTo>
                  <a:cubicBezTo>
                    <a:pt x="853" y="147"/>
                    <a:pt x="848" y="148"/>
                    <a:pt x="851" y="143"/>
                  </a:cubicBezTo>
                  <a:cubicBezTo>
                    <a:pt x="853" y="137"/>
                    <a:pt x="852" y="136"/>
                    <a:pt x="850" y="131"/>
                  </a:cubicBezTo>
                  <a:cubicBezTo>
                    <a:pt x="849" y="128"/>
                    <a:pt x="850" y="107"/>
                    <a:pt x="850" y="100"/>
                  </a:cubicBezTo>
                  <a:cubicBezTo>
                    <a:pt x="865" y="102"/>
                    <a:pt x="865" y="108"/>
                    <a:pt x="875" y="106"/>
                  </a:cubicBezTo>
                  <a:cubicBezTo>
                    <a:pt x="884" y="104"/>
                    <a:pt x="885" y="96"/>
                    <a:pt x="893" y="96"/>
                  </a:cubicBezTo>
                  <a:cubicBezTo>
                    <a:pt x="900" y="96"/>
                    <a:pt x="906" y="88"/>
                    <a:pt x="900" y="87"/>
                  </a:cubicBezTo>
                  <a:cubicBezTo>
                    <a:pt x="894" y="86"/>
                    <a:pt x="891" y="88"/>
                    <a:pt x="892" y="77"/>
                  </a:cubicBezTo>
                  <a:cubicBezTo>
                    <a:pt x="894" y="65"/>
                    <a:pt x="889" y="59"/>
                    <a:pt x="892" y="51"/>
                  </a:cubicBezTo>
                  <a:cubicBezTo>
                    <a:pt x="895" y="44"/>
                    <a:pt x="902" y="38"/>
                    <a:pt x="896" y="35"/>
                  </a:cubicBezTo>
                  <a:cubicBezTo>
                    <a:pt x="891" y="31"/>
                    <a:pt x="879" y="28"/>
                    <a:pt x="876" y="24"/>
                  </a:cubicBezTo>
                  <a:cubicBezTo>
                    <a:pt x="872" y="21"/>
                    <a:pt x="867" y="25"/>
                    <a:pt x="873" y="16"/>
                  </a:cubicBezTo>
                  <a:cubicBezTo>
                    <a:pt x="879" y="7"/>
                    <a:pt x="871" y="3"/>
                    <a:pt x="885" y="3"/>
                  </a:cubicBezTo>
                  <a:cubicBezTo>
                    <a:pt x="899" y="4"/>
                    <a:pt x="902" y="1"/>
                    <a:pt x="916" y="1"/>
                  </a:cubicBezTo>
                  <a:cubicBezTo>
                    <a:pt x="931" y="1"/>
                    <a:pt x="936" y="0"/>
                    <a:pt x="948" y="6"/>
                  </a:cubicBezTo>
                  <a:cubicBezTo>
                    <a:pt x="959" y="12"/>
                    <a:pt x="975" y="7"/>
                    <a:pt x="981" y="12"/>
                  </a:cubicBezTo>
                  <a:cubicBezTo>
                    <a:pt x="987" y="17"/>
                    <a:pt x="1011" y="25"/>
                    <a:pt x="1016" y="31"/>
                  </a:cubicBezTo>
                  <a:cubicBezTo>
                    <a:pt x="1020" y="36"/>
                    <a:pt x="1017" y="39"/>
                    <a:pt x="1033" y="49"/>
                  </a:cubicBezTo>
                  <a:cubicBezTo>
                    <a:pt x="1048" y="60"/>
                    <a:pt x="1048" y="65"/>
                    <a:pt x="1058" y="75"/>
                  </a:cubicBezTo>
                  <a:cubicBezTo>
                    <a:pt x="1069" y="84"/>
                    <a:pt x="1070" y="91"/>
                    <a:pt x="1082" y="96"/>
                  </a:cubicBezTo>
                  <a:cubicBezTo>
                    <a:pt x="1094" y="102"/>
                    <a:pt x="1102" y="106"/>
                    <a:pt x="1110" y="107"/>
                  </a:cubicBezTo>
                  <a:cubicBezTo>
                    <a:pt x="1118" y="107"/>
                    <a:pt x="1120" y="112"/>
                    <a:pt x="1130" y="113"/>
                  </a:cubicBezTo>
                  <a:cubicBezTo>
                    <a:pt x="1139" y="114"/>
                    <a:pt x="1140" y="114"/>
                    <a:pt x="1149" y="118"/>
                  </a:cubicBezTo>
                  <a:cubicBezTo>
                    <a:pt x="1159" y="122"/>
                    <a:pt x="1162" y="119"/>
                    <a:pt x="1167" y="125"/>
                  </a:cubicBezTo>
                  <a:cubicBezTo>
                    <a:pt x="1173" y="131"/>
                    <a:pt x="1179" y="137"/>
                    <a:pt x="1183" y="141"/>
                  </a:cubicBezTo>
                  <a:cubicBezTo>
                    <a:pt x="1187" y="144"/>
                    <a:pt x="1188" y="158"/>
                    <a:pt x="1194" y="159"/>
                  </a:cubicBezTo>
                  <a:cubicBezTo>
                    <a:pt x="1199" y="161"/>
                    <a:pt x="1211" y="160"/>
                    <a:pt x="1215" y="159"/>
                  </a:cubicBezTo>
                  <a:cubicBezTo>
                    <a:pt x="1220" y="158"/>
                    <a:pt x="1227" y="161"/>
                    <a:pt x="1234" y="152"/>
                  </a:cubicBezTo>
                  <a:cubicBezTo>
                    <a:pt x="1241" y="144"/>
                    <a:pt x="1247" y="152"/>
                    <a:pt x="1252" y="143"/>
                  </a:cubicBezTo>
                  <a:cubicBezTo>
                    <a:pt x="1257" y="134"/>
                    <a:pt x="1269" y="142"/>
                    <a:pt x="1271" y="147"/>
                  </a:cubicBezTo>
                  <a:cubicBezTo>
                    <a:pt x="1274" y="151"/>
                    <a:pt x="1282" y="162"/>
                    <a:pt x="1281" y="164"/>
                  </a:cubicBezTo>
                  <a:cubicBezTo>
                    <a:pt x="1279" y="166"/>
                    <a:pt x="1270" y="169"/>
                    <a:pt x="1277" y="175"/>
                  </a:cubicBezTo>
                  <a:cubicBezTo>
                    <a:pt x="1284" y="182"/>
                    <a:pt x="1282" y="192"/>
                    <a:pt x="1284" y="197"/>
                  </a:cubicBezTo>
                  <a:cubicBezTo>
                    <a:pt x="1287" y="202"/>
                    <a:pt x="1285" y="206"/>
                    <a:pt x="1287" y="212"/>
                  </a:cubicBezTo>
                  <a:cubicBezTo>
                    <a:pt x="1290" y="217"/>
                    <a:pt x="1285" y="229"/>
                    <a:pt x="1285" y="229"/>
                  </a:cubicBezTo>
                  <a:close/>
                </a:path>
              </a:pathLst>
            </a:custGeom>
            <a:solidFill>
              <a:schemeClr val="bg1">
                <a:alpha val="17044"/>
              </a:schemeClr>
            </a:solidFill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3" y="350164"/>
            <a:ext cx="10086939" cy="59281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Запуск параллельного импорта </a:t>
            </a:r>
            <a:br>
              <a:rPr lang="ru-RU" sz="3600">
                <a:solidFill>
                  <a:schemeClr val="bg1"/>
                </a:solidFill>
              </a:rPr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742576" y="5047923"/>
            <a:ext cx="3852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bg1"/>
                </a:solidFill>
                <a:latin typeface="TT Hoves Pro Trial"/>
              </a:rPr>
              <a:t>Из Европы поставки популярных моделей закрыты. </a:t>
            </a:r>
            <a:br>
              <a:rPr lang="ru-RU" b="1">
                <a:solidFill>
                  <a:schemeClr val="bg1"/>
                </a:solidFill>
                <a:latin typeface="TT Hoves Pro Trial"/>
              </a:rPr>
            </a:br>
            <a:r>
              <a:rPr lang="ru-RU" b="1">
                <a:solidFill>
                  <a:schemeClr val="bg1"/>
                </a:solidFill>
                <a:latin typeface="TT Hoves Pro Trial"/>
              </a:rPr>
              <a:t>В Китае совсем другая линейка. </a:t>
            </a:r>
            <a:endParaRPr b="1">
              <a:solidFill>
                <a:schemeClr val="bg1"/>
              </a:solidFill>
              <a:latin typeface="TT Hoves Pro T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10722" y="3289067"/>
            <a:ext cx="2438400" cy="18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87886" y="2237264"/>
            <a:ext cx="2272322" cy="1276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08299" y="4860135"/>
            <a:ext cx="2603590" cy="19526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1">
            <a:off x="5677959" y="1098784"/>
            <a:ext cx="2958423" cy="182880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 bwMode="auto">
          <a:xfrm>
            <a:off x="4405053" y="2589816"/>
            <a:ext cx="3979000" cy="2771893"/>
          </a:xfrm>
          <a:custGeom>
            <a:avLst/>
            <a:gdLst>
              <a:gd name="connsiteX0" fmla="*/ 3740727 w 3979000"/>
              <a:gd name="connsiteY0" fmla="*/ 2771893 h 2771893"/>
              <a:gd name="connsiteX1" fmla="*/ 3948545 w 3979000"/>
              <a:gd name="connsiteY1" fmla="*/ 2009893 h 2771893"/>
              <a:gd name="connsiteX2" fmla="*/ 3158836 w 3979000"/>
              <a:gd name="connsiteY2" fmla="*/ 1331020 h 2771893"/>
              <a:gd name="connsiteX3" fmla="*/ 3325091 w 3979000"/>
              <a:gd name="connsiteY3" fmla="*/ 208802 h 2771893"/>
              <a:gd name="connsiteX4" fmla="*/ 1773382 w 3979000"/>
              <a:gd name="connsiteY4" fmla="*/ 402766 h 2771893"/>
              <a:gd name="connsiteX5" fmla="*/ 900545 w 3979000"/>
              <a:gd name="connsiteY5" fmla="*/ 984 h 2771893"/>
              <a:gd name="connsiteX6" fmla="*/ 0 w 3979000"/>
              <a:gd name="connsiteY6" fmla="*/ 541311 h 2771893"/>
              <a:gd name="connsiteX7" fmla="*/ 0 w 3979000"/>
              <a:gd name="connsiteY7" fmla="*/ 541311 h 27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9000" h="2771893" fill="norm" stroke="1" extrusionOk="0">
                <a:moveTo>
                  <a:pt x="3740727" y="2771893"/>
                </a:moveTo>
                <a:cubicBezTo>
                  <a:pt x="3893127" y="2510965"/>
                  <a:pt x="4045527" y="2250038"/>
                  <a:pt x="3948545" y="2009893"/>
                </a:cubicBezTo>
                <a:cubicBezTo>
                  <a:pt x="3851563" y="1769748"/>
                  <a:pt x="3262745" y="1631202"/>
                  <a:pt x="3158836" y="1331020"/>
                </a:cubicBezTo>
                <a:cubicBezTo>
                  <a:pt x="3054927" y="1030838"/>
                  <a:pt x="3556000" y="363511"/>
                  <a:pt x="3325091" y="208802"/>
                </a:cubicBezTo>
                <a:cubicBezTo>
                  <a:pt x="3094182" y="54093"/>
                  <a:pt x="2177473" y="437402"/>
                  <a:pt x="1773382" y="402766"/>
                </a:cubicBezTo>
                <a:cubicBezTo>
                  <a:pt x="1369291" y="368130"/>
                  <a:pt x="1196109" y="-22107"/>
                  <a:pt x="900545" y="984"/>
                </a:cubicBezTo>
                <a:cubicBezTo>
                  <a:pt x="604981" y="24075"/>
                  <a:pt x="0" y="541311"/>
                  <a:pt x="0" y="541311"/>
                </a:cubicBezTo>
                <a:lnTo>
                  <a:pt x="0" y="541311"/>
                </a:lnTo>
              </a:path>
            </a:pathLst>
          </a:custGeom>
          <a:ln w="19050">
            <a:solidFill>
              <a:schemeClr val="bg1"/>
            </a:solidFill>
            <a:prstDash val="sysDot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8069864" y="1342031"/>
            <a:ext cx="151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b="1">
                <a:solidFill>
                  <a:schemeClr val="bg1"/>
                </a:solidFill>
                <a:latin typeface="TT Hoves Pro Trial"/>
              </a:rPr>
              <a:t>VW Talagon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10169722" y="2048936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b="1">
                <a:solidFill>
                  <a:schemeClr val="bg1"/>
                </a:solidFill>
                <a:latin typeface="TT Hoves Pro Trial"/>
              </a:rPr>
              <a:t>VW ID 6§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10386877" y="3214468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b="1">
                <a:solidFill>
                  <a:schemeClr val="bg1"/>
                </a:solidFill>
                <a:latin typeface="TT Hoves Pro Trial"/>
              </a:rPr>
              <a:t>VW Tayron</a:t>
            </a:r>
            <a:endParaRPr/>
          </a:p>
        </p:txBody>
      </p:sp>
      <p:sp>
        <p:nvSpPr>
          <p:cNvPr id="27" name="TextBox 26"/>
          <p:cNvSpPr txBox="1"/>
          <p:nvPr/>
        </p:nvSpPr>
        <p:spPr bwMode="auto">
          <a:xfrm>
            <a:off x="10261591" y="4987284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b="1">
                <a:solidFill>
                  <a:schemeClr val="bg1"/>
                </a:solidFill>
                <a:latin typeface="TT Hoves Pro Trial"/>
              </a:rPr>
              <a:t>VW Bora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4" y="350164"/>
            <a:ext cx="6094778" cy="592811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ru-RU" sz="3600">
                <a:solidFill>
                  <a:schemeClr val="bg1"/>
                </a:solidFill>
              </a:rPr>
              <a:t>Доставка. Сложности 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03121" y="2356188"/>
            <a:ext cx="2813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u="none" strike="noStrike">
                <a:solidFill>
                  <a:schemeClr val="bg1"/>
                </a:solidFill>
                <a:latin typeface="TT Hoves Pro Trial"/>
              </a:rPr>
              <a:t>Поиск </a:t>
            </a:r>
            <a:r>
              <a:rPr lang="ru-RU" sz="1600" u="none" strike="noStrike">
                <a:solidFill>
                  <a:schemeClr val="bg1"/>
                </a:solidFill>
                <a:latin typeface="TT Hoves Pro Trial"/>
              </a:rPr>
              <a:t>путей и </a:t>
            </a:r>
            <a:endParaRPr/>
          </a:p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u="none" strike="noStrike">
                <a:solidFill>
                  <a:schemeClr val="bg1"/>
                </a:solidFill>
                <a:latin typeface="TT Hoves Pro Trial"/>
              </a:rPr>
              <a:t>сравнение </a:t>
            </a:r>
            <a:r>
              <a:rPr lang="ru-RU" sz="1600" u="none" strike="noStrike">
                <a:solidFill>
                  <a:schemeClr val="bg1"/>
                </a:solidFill>
                <a:latin typeface="TT Hoves Pro Trial"/>
              </a:rPr>
              <a:t>вариантов</a:t>
            </a:r>
            <a:endParaRPr/>
          </a:p>
        </p:txBody>
      </p:sp>
      <p:grpSp>
        <p:nvGrpSpPr>
          <p:cNvPr id="17" name="Group 16"/>
          <p:cNvGrpSpPr/>
          <p:nvPr/>
        </p:nvGrpSpPr>
        <p:grpSpPr bwMode="auto">
          <a:xfrm>
            <a:off x="476610" y="3249621"/>
            <a:ext cx="220787" cy="213239"/>
            <a:chOff x="1450610" y="5170174"/>
            <a:chExt cx="840698" cy="811956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1450610" y="5170174"/>
              <a:ext cx="840698" cy="811956"/>
            </a:xfrm>
            <a:prstGeom prst="roundRect">
              <a:avLst>
                <a:gd name="adj" fmla="val 50000"/>
              </a:avLst>
            </a:prstGeom>
            <a:solidFill>
              <a:srgbClr val="EF1F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19" name="Graphic 18"/>
            <p:cNvPicPr>
              <a:picLocks noChangeAspect="1"/>
            </p:cNvPicPr>
            <p:nvPr/>
          </p:nvPicPr>
          <p:blipFill>
            <a:blip r:embed="rId3"/>
            <a:srcRect l="20171" t="15977" r="18254" b="36815"/>
            <a:stretch/>
          </p:blipFill>
          <p:spPr bwMode="auto">
            <a:xfrm>
              <a:off x="1677377" y="5418666"/>
              <a:ext cx="410828" cy="31496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 bwMode="auto">
          <a:xfrm>
            <a:off x="400306" y="3629211"/>
            <a:ext cx="2813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Логистика</a:t>
            </a:r>
            <a:endParaRPr/>
          </a:p>
        </p:txBody>
      </p:sp>
      <p:sp>
        <p:nvSpPr>
          <p:cNvPr id="28" name="TextBox 27"/>
          <p:cNvSpPr txBox="1"/>
          <p:nvPr/>
        </p:nvSpPr>
        <p:spPr bwMode="auto">
          <a:xfrm>
            <a:off x="400306" y="4802843"/>
            <a:ext cx="2813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Стоимость доставки менялась “на глазах”</a:t>
            </a:r>
            <a:endParaRPr/>
          </a:p>
        </p:txBody>
      </p:sp>
      <p:grpSp>
        <p:nvGrpSpPr>
          <p:cNvPr id="33" name="Group 32"/>
          <p:cNvGrpSpPr/>
          <p:nvPr/>
        </p:nvGrpSpPr>
        <p:grpSpPr bwMode="auto">
          <a:xfrm>
            <a:off x="476610" y="5696276"/>
            <a:ext cx="220787" cy="213239"/>
            <a:chOff x="1450610" y="5170174"/>
            <a:chExt cx="840698" cy="811956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1450610" y="5170174"/>
              <a:ext cx="840698" cy="811956"/>
            </a:xfrm>
            <a:prstGeom prst="roundRect">
              <a:avLst>
                <a:gd name="adj" fmla="val 50000"/>
              </a:avLst>
            </a:prstGeom>
            <a:solidFill>
              <a:srgbClr val="EF1F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35" name="Graphic 34"/>
            <p:cNvPicPr>
              <a:picLocks noChangeAspect="1"/>
            </p:cNvPicPr>
            <p:nvPr/>
          </p:nvPicPr>
          <p:blipFill>
            <a:blip r:embed="rId3"/>
            <a:srcRect l="20171" t="15977" r="18254" b="36815"/>
            <a:stretch/>
          </p:blipFill>
          <p:spPr bwMode="auto">
            <a:xfrm>
              <a:off x="1677377" y="5418666"/>
              <a:ext cx="410828" cy="314969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 bwMode="auto">
          <a:xfrm>
            <a:off x="400306" y="6075866"/>
            <a:ext cx="2813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Авансирование</a:t>
            </a:r>
            <a:endParaRPr/>
          </a:p>
        </p:txBody>
      </p:sp>
      <p:grpSp>
        <p:nvGrpSpPr>
          <p:cNvPr id="41" name="Group 40"/>
          <p:cNvGrpSpPr/>
          <p:nvPr/>
        </p:nvGrpSpPr>
        <p:grpSpPr bwMode="auto">
          <a:xfrm>
            <a:off x="3242734" y="1976598"/>
            <a:ext cx="220787" cy="213239"/>
            <a:chOff x="1450610" y="5170174"/>
            <a:chExt cx="840698" cy="811956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450610" y="5170174"/>
              <a:ext cx="840698" cy="811956"/>
            </a:xfrm>
            <a:prstGeom prst="roundRect">
              <a:avLst>
                <a:gd name="adj" fmla="val 50000"/>
              </a:avLst>
            </a:prstGeom>
            <a:solidFill>
              <a:srgbClr val="EF1F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43" name="Graphic 42"/>
            <p:cNvPicPr>
              <a:picLocks noChangeAspect="1"/>
            </p:cNvPicPr>
            <p:nvPr/>
          </p:nvPicPr>
          <p:blipFill>
            <a:blip r:embed="rId3"/>
            <a:srcRect l="20171" t="15977" r="18254" b="36815"/>
            <a:stretch/>
          </p:blipFill>
          <p:spPr bwMode="auto">
            <a:xfrm>
              <a:off x="1677377" y="5418666"/>
              <a:ext cx="410828" cy="314969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 bwMode="auto">
          <a:xfrm>
            <a:off x="3166430" y="2356188"/>
            <a:ext cx="2813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Курс юаня на дату </a:t>
            </a:r>
            <a:endParaRPr/>
          </a:p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выкупа и продажи</a:t>
            </a:r>
            <a:endParaRPr/>
          </a:p>
        </p:txBody>
      </p:sp>
      <p:sp>
        <p:nvSpPr>
          <p:cNvPr id="48" name="TextBox 47"/>
          <p:cNvSpPr txBox="1"/>
          <p:nvPr/>
        </p:nvSpPr>
        <p:spPr bwMode="auto">
          <a:xfrm>
            <a:off x="3163615" y="3629211"/>
            <a:ext cx="2813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Документооборот</a:t>
            </a:r>
            <a:endParaRPr/>
          </a:p>
        </p:txBody>
      </p:sp>
      <p:grpSp>
        <p:nvGrpSpPr>
          <p:cNvPr id="49" name="Group 48"/>
          <p:cNvGrpSpPr/>
          <p:nvPr/>
        </p:nvGrpSpPr>
        <p:grpSpPr bwMode="auto">
          <a:xfrm>
            <a:off x="3239919" y="4423253"/>
            <a:ext cx="220787" cy="213239"/>
            <a:chOff x="1450610" y="5170174"/>
            <a:chExt cx="840698" cy="811956"/>
          </a:xfrm>
        </p:grpSpPr>
        <p:sp>
          <p:nvSpPr>
            <p:cNvPr id="50" name="Rounded Rectangle 49"/>
            <p:cNvSpPr/>
            <p:nvPr/>
          </p:nvSpPr>
          <p:spPr bwMode="auto">
            <a:xfrm>
              <a:off x="1450610" y="5170174"/>
              <a:ext cx="840698" cy="811956"/>
            </a:xfrm>
            <a:prstGeom prst="roundRect">
              <a:avLst>
                <a:gd name="adj" fmla="val 50000"/>
              </a:avLst>
            </a:prstGeom>
            <a:solidFill>
              <a:srgbClr val="EF1F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51" name="Graphic 50"/>
            <p:cNvPicPr>
              <a:picLocks noChangeAspect="1"/>
            </p:cNvPicPr>
            <p:nvPr/>
          </p:nvPicPr>
          <p:blipFill>
            <a:blip r:embed="rId3"/>
            <a:srcRect l="20171" t="15977" r="18254" b="36815"/>
            <a:stretch/>
          </p:blipFill>
          <p:spPr bwMode="auto">
            <a:xfrm>
              <a:off x="1677377" y="5418666"/>
              <a:ext cx="410828" cy="314969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 bwMode="auto">
          <a:xfrm>
            <a:off x="3163615" y="4802843"/>
            <a:ext cx="2813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Курс доллара на дату выкупа и продажи</a:t>
            </a:r>
            <a:endParaRPr/>
          </a:p>
        </p:txBody>
      </p:sp>
      <p:sp>
        <p:nvSpPr>
          <p:cNvPr id="56" name="TextBox 55"/>
          <p:cNvSpPr txBox="1"/>
          <p:nvPr/>
        </p:nvSpPr>
        <p:spPr bwMode="auto">
          <a:xfrm>
            <a:off x="3163615" y="6075866"/>
            <a:ext cx="2813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Таможня</a:t>
            </a:r>
            <a:r>
              <a:rPr lang="ru-RU" sz="1600">
                <a:solidFill>
                  <a:schemeClr val="bg1"/>
                </a:solidFill>
                <a:latin typeface="Arial"/>
              </a:rPr>
              <a:t> 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21000" t="899" r="21378" b="1858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0" t="0" r="0" b="25111"/>
          <a:stretch/>
        </p:blipFill>
        <p:spPr bwMode="auto">
          <a:xfrm>
            <a:off x="6096001" y="3814556"/>
            <a:ext cx="6096000" cy="3043444"/>
          </a:xfrm>
          <a:prstGeom prst="rect">
            <a:avLst/>
          </a:prstGeom>
        </p:spPr>
      </p:pic>
      <p:grpSp>
        <p:nvGrpSpPr>
          <p:cNvPr id="59" name="Group 40"/>
          <p:cNvGrpSpPr/>
          <p:nvPr/>
        </p:nvGrpSpPr>
        <p:grpSpPr bwMode="auto">
          <a:xfrm>
            <a:off x="492593" y="1988620"/>
            <a:ext cx="220787" cy="213239"/>
            <a:chOff x="1450610" y="5170174"/>
            <a:chExt cx="840698" cy="811956"/>
          </a:xfrm>
        </p:grpSpPr>
        <p:sp>
          <p:nvSpPr>
            <p:cNvPr id="60" name="Rounded Rectangle 41"/>
            <p:cNvSpPr/>
            <p:nvPr/>
          </p:nvSpPr>
          <p:spPr bwMode="auto">
            <a:xfrm>
              <a:off x="1450610" y="5170174"/>
              <a:ext cx="840698" cy="811956"/>
            </a:xfrm>
            <a:prstGeom prst="roundRect">
              <a:avLst>
                <a:gd name="adj" fmla="val 50000"/>
              </a:avLst>
            </a:prstGeom>
            <a:solidFill>
              <a:srgbClr val="EF1F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61" name="Graphic 42"/>
            <p:cNvPicPr>
              <a:picLocks noChangeAspect="1"/>
            </p:cNvPicPr>
            <p:nvPr/>
          </p:nvPicPr>
          <p:blipFill>
            <a:blip r:embed="rId3"/>
            <a:srcRect l="20171" t="15977" r="18254" b="36815"/>
            <a:stretch/>
          </p:blipFill>
          <p:spPr bwMode="auto">
            <a:xfrm>
              <a:off x="1677377" y="5418666"/>
              <a:ext cx="410828" cy="314969"/>
            </a:xfrm>
            <a:prstGeom prst="rect">
              <a:avLst/>
            </a:prstGeom>
          </p:spPr>
        </p:pic>
      </p:grpSp>
      <p:grpSp>
        <p:nvGrpSpPr>
          <p:cNvPr id="62" name="Group 40"/>
          <p:cNvGrpSpPr/>
          <p:nvPr/>
        </p:nvGrpSpPr>
        <p:grpSpPr bwMode="auto">
          <a:xfrm>
            <a:off x="3283375" y="3223460"/>
            <a:ext cx="220787" cy="213239"/>
            <a:chOff x="1450610" y="5170174"/>
            <a:chExt cx="840698" cy="811956"/>
          </a:xfrm>
        </p:grpSpPr>
        <p:sp>
          <p:nvSpPr>
            <p:cNvPr id="63" name="Rounded Rectangle 41"/>
            <p:cNvSpPr/>
            <p:nvPr/>
          </p:nvSpPr>
          <p:spPr bwMode="auto">
            <a:xfrm>
              <a:off x="1450610" y="5170174"/>
              <a:ext cx="840698" cy="811956"/>
            </a:xfrm>
            <a:prstGeom prst="roundRect">
              <a:avLst>
                <a:gd name="adj" fmla="val 50000"/>
              </a:avLst>
            </a:prstGeom>
            <a:solidFill>
              <a:srgbClr val="EF1F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64" name="Graphic 42"/>
            <p:cNvPicPr>
              <a:picLocks noChangeAspect="1"/>
            </p:cNvPicPr>
            <p:nvPr/>
          </p:nvPicPr>
          <p:blipFill>
            <a:blip r:embed="rId3"/>
            <a:srcRect l="20171" t="15977" r="18254" b="36815"/>
            <a:stretch/>
          </p:blipFill>
          <p:spPr bwMode="auto">
            <a:xfrm>
              <a:off x="1677377" y="5418666"/>
              <a:ext cx="410828" cy="314969"/>
            </a:xfrm>
            <a:prstGeom prst="rect">
              <a:avLst/>
            </a:prstGeom>
          </p:spPr>
        </p:pic>
      </p:grpSp>
      <p:grpSp>
        <p:nvGrpSpPr>
          <p:cNvPr id="65" name="Group 40"/>
          <p:cNvGrpSpPr/>
          <p:nvPr/>
        </p:nvGrpSpPr>
        <p:grpSpPr bwMode="auto">
          <a:xfrm>
            <a:off x="497770" y="4400021"/>
            <a:ext cx="220787" cy="213239"/>
            <a:chOff x="1450610" y="5170174"/>
            <a:chExt cx="840698" cy="811956"/>
          </a:xfrm>
        </p:grpSpPr>
        <p:sp>
          <p:nvSpPr>
            <p:cNvPr id="66" name="Rounded Rectangle 41"/>
            <p:cNvSpPr/>
            <p:nvPr/>
          </p:nvSpPr>
          <p:spPr bwMode="auto">
            <a:xfrm>
              <a:off x="1450610" y="5170174"/>
              <a:ext cx="840698" cy="811956"/>
            </a:xfrm>
            <a:prstGeom prst="roundRect">
              <a:avLst>
                <a:gd name="adj" fmla="val 50000"/>
              </a:avLst>
            </a:prstGeom>
            <a:solidFill>
              <a:srgbClr val="EF1F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67" name="Graphic 42"/>
            <p:cNvPicPr>
              <a:picLocks noChangeAspect="1"/>
            </p:cNvPicPr>
            <p:nvPr/>
          </p:nvPicPr>
          <p:blipFill>
            <a:blip r:embed="rId3"/>
            <a:srcRect l="20171" t="15977" r="18254" b="36815"/>
            <a:stretch/>
          </p:blipFill>
          <p:spPr bwMode="auto">
            <a:xfrm>
              <a:off x="1677377" y="5418666"/>
              <a:ext cx="410828" cy="314969"/>
            </a:xfrm>
            <a:prstGeom prst="rect">
              <a:avLst/>
            </a:prstGeom>
          </p:spPr>
        </p:pic>
      </p:grpSp>
      <p:grpSp>
        <p:nvGrpSpPr>
          <p:cNvPr id="68" name="Group 32"/>
          <p:cNvGrpSpPr/>
          <p:nvPr/>
        </p:nvGrpSpPr>
        <p:grpSpPr bwMode="auto">
          <a:xfrm>
            <a:off x="3294297" y="5696275"/>
            <a:ext cx="220787" cy="213239"/>
            <a:chOff x="1450610" y="5170174"/>
            <a:chExt cx="840698" cy="811956"/>
          </a:xfrm>
        </p:grpSpPr>
        <p:sp>
          <p:nvSpPr>
            <p:cNvPr id="69" name="Rounded Rectangle 33"/>
            <p:cNvSpPr/>
            <p:nvPr/>
          </p:nvSpPr>
          <p:spPr bwMode="auto">
            <a:xfrm>
              <a:off x="1450610" y="5170174"/>
              <a:ext cx="840698" cy="811956"/>
            </a:xfrm>
            <a:prstGeom prst="roundRect">
              <a:avLst>
                <a:gd name="adj" fmla="val 50000"/>
              </a:avLst>
            </a:prstGeom>
            <a:solidFill>
              <a:srgbClr val="EF1F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pic>
          <p:nvPicPr>
            <p:cNvPr id="70" name="Graphic 34"/>
            <p:cNvPicPr>
              <a:picLocks noChangeAspect="1"/>
            </p:cNvPicPr>
            <p:nvPr/>
          </p:nvPicPr>
          <p:blipFill>
            <a:blip r:embed="rId3"/>
            <a:srcRect l="20171" t="15977" r="18254" b="36815"/>
            <a:stretch/>
          </p:blipFill>
          <p:spPr bwMode="auto">
            <a:xfrm>
              <a:off x="1677377" y="5418666"/>
              <a:ext cx="410828" cy="31496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05413" y="350164"/>
            <a:ext cx="10086939" cy="592811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ru-RU" sz="3600">
                <a:solidFill>
                  <a:schemeClr val="bg1"/>
                </a:solidFill>
              </a:rPr>
              <a:t>Особенности в продажах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3" name="Text Placeholder 7"/>
          <p:cNvSpPr txBox="1"/>
          <p:nvPr/>
        </p:nvSpPr>
        <p:spPr bwMode="auto">
          <a:xfrm>
            <a:off x="961713" y="1952368"/>
            <a:ext cx="2200378" cy="543475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5C9FEF"/>
                </a:solidFill>
                <a:latin typeface="TT Hoves Pro Trial"/>
              </a:rPr>
              <a:t>01</a:t>
            </a:r>
            <a:endParaRPr sz="3200" b="1">
              <a:solidFill>
                <a:srgbClr val="5C9FEF"/>
              </a:solidFill>
              <a:latin typeface="TT Hoves Pro Trial"/>
            </a:endParaRPr>
          </a:p>
        </p:txBody>
      </p:sp>
      <p:sp>
        <p:nvSpPr>
          <p:cNvPr id="6" name="Text Placeholder 8"/>
          <p:cNvSpPr txBox="1"/>
          <p:nvPr/>
        </p:nvSpPr>
        <p:spPr bwMode="auto">
          <a:xfrm>
            <a:off x="961713" y="2458562"/>
            <a:ext cx="2220247" cy="833522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Практически </a:t>
            </a:r>
            <a:r>
              <a:rPr lang="ru-RU" sz="1600">
                <a:solidFill>
                  <a:schemeClr val="bg1"/>
                </a:solidFill>
                <a:latin typeface="TT Hoves Pro Trial"/>
              </a:rPr>
              <a:t>нет спроса </a:t>
            </a:r>
            <a:endParaRPr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на неизвестные модели в России</a:t>
            </a:r>
            <a:endParaRPr/>
          </a:p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7" name="Text Placeholder 9"/>
          <p:cNvSpPr txBox="1"/>
          <p:nvPr/>
        </p:nvSpPr>
        <p:spPr bwMode="auto">
          <a:xfrm>
            <a:off x="4572704" y="1952368"/>
            <a:ext cx="2200378" cy="543475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5C9FEF"/>
                </a:solidFill>
                <a:latin typeface="TT Hoves Pro Trial"/>
              </a:rPr>
              <a:t>02</a:t>
            </a:r>
            <a:endParaRPr sz="3200" b="1">
              <a:solidFill>
                <a:srgbClr val="5C9FEF"/>
              </a:solidFill>
              <a:latin typeface="TT Hoves Pro Trial"/>
            </a:endParaRPr>
          </a:p>
        </p:txBody>
      </p:sp>
      <p:sp>
        <p:nvSpPr>
          <p:cNvPr id="8" name="Text Placeholder 10"/>
          <p:cNvSpPr txBox="1"/>
          <p:nvPr/>
        </p:nvSpPr>
        <p:spPr bwMode="auto">
          <a:xfrm>
            <a:off x="4572704" y="2458562"/>
            <a:ext cx="2859350" cy="543475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Отсутствие длительной гарантии от производителя. Всего год от </a:t>
            </a:r>
            <a:r>
              <a:rPr lang="ru-RU" sz="1600">
                <a:solidFill>
                  <a:schemeClr val="bg1"/>
                </a:solidFill>
                <a:latin typeface="TT Hoves Pro Trial"/>
              </a:rPr>
              <a:t>продавца.</a:t>
            </a:r>
            <a:endParaRPr lang="ru-RU" sz="1600">
              <a:solidFill>
                <a:schemeClr val="bg1"/>
              </a:solidFill>
              <a:latin typeface="TT Hoves Pro Trial"/>
            </a:endParaRPr>
          </a:p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ext Placeholder 11"/>
          <p:cNvSpPr txBox="1"/>
          <p:nvPr/>
        </p:nvSpPr>
        <p:spPr bwMode="auto">
          <a:xfrm>
            <a:off x="8651131" y="1952368"/>
            <a:ext cx="2200378" cy="543475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5C9FEF"/>
                </a:solidFill>
                <a:latin typeface="TT Hoves Pro Trial"/>
              </a:rPr>
              <a:t>03</a:t>
            </a:r>
            <a:endParaRPr sz="3200" b="1">
              <a:solidFill>
                <a:srgbClr val="5C9FEF"/>
              </a:solidFill>
              <a:latin typeface="TT Hoves Pro Trial"/>
            </a:endParaRPr>
          </a:p>
        </p:txBody>
      </p:sp>
      <p:sp>
        <p:nvSpPr>
          <p:cNvPr id="10" name="Text Placeholder 12"/>
          <p:cNvSpPr txBox="1"/>
          <p:nvPr/>
        </p:nvSpPr>
        <p:spPr bwMode="auto">
          <a:xfrm>
            <a:off x="8651131" y="2458562"/>
            <a:ext cx="2749279" cy="662309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Высокая цена, </a:t>
            </a:r>
            <a:endParaRPr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по сравнению </a:t>
            </a:r>
            <a:endParaRPr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с китайскими брендами</a:t>
            </a:r>
            <a:endParaRPr/>
          </a:p>
        </p:txBody>
      </p:sp>
      <p:sp>
        <p:nvSpPr>
          <p:cNvPr id="11" name="Text Placeholder 15"/>
          <p:cNvSpPr txBox="1"/>
          <p:nvPr/>
        </p:nvSpPr>
        <p:spPr bwMode="auto">
          <a:xfrm>
            <a:off x="3309188" y="4460587"/>
            <a:ext cx="2200378" cy="543475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5C9FEF"/>
                </a:solidFill>
                <a:latin typeface="TT Hoves Pro Trial"/>
              </a:rPr>
              <a:t>04</a:t>
            </a:r>
            <a:endParaRPr sz="3200" b="1">
              <a:solidFill>
                <a:srgbClr val="5C9FEF"/>
              </a:solidFill>
              <a:latin typeface="TT Hoves Pro Trial"/>
            </a:endParaRPr>
          </a:p>
        </p:txBody>
      </p:sp>
      <p:sp>
        <p:nvSpPr>
          <p:cNvPr id="12" name="Text Placeholder 16"/>
          <p:cNvSpPr txBox="1"/>
          <p:nvPr/>
        </p:nvSpPr>
        <p:spPr bwMode="auto">
          <a:xfrm>
            <a:off x="3309188" y="4966781"/>
            <a:ext cx="3233358" cy="70739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Новая аргументация </a:t>
            </a:r>
            <a:endParaRPr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в ОП при общении </a:t>
            </a:r>
            <a:endParaRPr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с потенциальными клиентами</a:t>
            </a:r>
            <a:endParaRPr/>
          </a:p>
          <a:p>
            <a:pPr>
              <a:spcBef>
                <a:spcPts val="0"/>
              </a:spcBef>
              <a:defRPr/>
            </a:pPr>
            <a:endParaRPr sz="1400">
              <a:solidFill>
                <a:schemeClr val="bg1"/>
              </a:solidFill>
            </a:endParaRPr>
          </a:p>
        </p:txBody>
      </p:sp>
      <p:sp>
        <p:nvSpPr>
          <p:cNvPr id="13" name="Text Placeholder 17"/>
          <p:cNvSpPr txBox="1"/>
          <p:nvPr/>
        </p:nvSpPr>
        <p:spPr bwMode="auto">
          <a:xfrm>
            <a:off x="7190002" y="4460587"/>
            <a:ext cx="2200378" cy="543475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5C9FEF"/>
                </a:solidFill>
                <a:latin typeface="TT Hoves Pro Trial"/>
              </a:rPr>
              <a:t>05</a:t>
            </a:r>
            <a:endParaRPr sz="3200" b="1">
              <a:solidFill>
                <a:srgbClr val="5C9FEF"/>
              </a:solidFill>
              <a:latin typeface="TT Hoves Pro Trial"/>
            </a:endParaRPr>
          </a:p>
        </p:txBody>
      </p:sp>
      <p:sp>
        <p:nvSpPr>
          <p:cNvPr id="14" name="Text Placeholder 18"/>
          <p:cNvSpPr txBox="1"/>
          <p:nvPr/>
        </p:nvSpPr>
        <p:spPr bwMode="auto">
          <a:xfrm>
            <a:off x="7190002" y="4966781"/>
            <a:ext cx="2847834" cy="962226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bg1"/>
                </a:solidFill>
                <a:latin typeface="TT Hoves Pro Trial"/>
              </a:rPr>
              <a:t>Организация обучающих программ по </a:t>
            </a:r>
            <a:r>
              <a:rPr lang="ru-RU" sz="1600">
                <a:solidFill>
                  <a:schemeClr val="bg1"/>
                </a:solidFill>
                <a:latin typeface="TT Hoves Pro Trial"/>
              </a:rPr>
              <a:t>моделям</a:t>
            </a:r>
            <a:r>
              <a:rPr lang="ru-RU" sz="1600">
                <a:solidFill>
                  <a:schemeClr val="bg1"/>
                </a:solidFill>
                <a:latin typeface="TT Hoves Pro Trial"/>
              </a:rPr>
              <a:t>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26262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 bwMode="auto">
          <a:xfrm>
            <a:off x="384201" y="1936326"/>
            <a:ext cx="2200378" cy="543475"/>
          </a:xfrm>
        </p:spPr>
        <p:txBody>
          <a:bodyPr/>
          <a:lstStyle/>
          <a:p>
            <a:pPr>
              <a:defRPr/>
            </a:pPr>
            <a:r>
              <a:rPr lang="ru-RU" sz="3200"/>
              <a:t>01</a:t>
            </a:r>
            <a:endParaRPr sz="3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73330" y="353426"/>
            <a:ext cx="928052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600">
                <a:solidFill>
                  <a:schemeClr val="bg1"/>
                </a:solidFill>
              </a:rPr>
              <a:t>Проблемы в продвижении </a:t>
            </a:r>
            <a:br>
              <a:rPr lang="ru-RU" sz="3600">
                <a:solidFill>
                  <a:schemeClr val="bg1"/>
                </a:solidFill>
              </a:rPr>
            </a:br>
            <a:endParaRPr sz="3600">
              <a:solidFill>
                <a:schemeClr val="bg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 bwMode="auto">
          <a:xfrm>
            <a:off x="384201" y="2442520"/>
            <a:ext cx="2220247" cy="833522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>
                <a:solidFill>
                  <a:schemeClr val="bg1"/>
                </a:solidFill>
              </a:rPr>
              <a:t>Ограниченный </a:t>
            </a:r>
            <a:r>
              <a:rPr lang="ru-RU" sz="1600">
                <a:solidFill>
                  <a:schemeClr val="bg1"/>
                </a:solidFill>
              </a:rPr>
              <a:t>медиа сплит для продвижения новой марки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 bwMode="auto">
          <a:xfrm>
            <a:off x="3140760" y="1936326"/>
            <a:ext cx="2200378" cy="543475"/>
          </a:xfrm>
        </p:spPr>
        <p:txBody>
          <a:bodyPr/>
          <a:lstStyle/>
          <a:p>
            <a:pPr>
              <a:defRPr/>
            </a:pPr>
            <a:r>
              <a:rPr lang="ru-RU" sz="3200"/>
              <a:t>02</a:t>
            </a:r>
            <a:endParaRPr sz="320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3140760" y="2442520"/>
            <a:ext cx="2220247" cy="543475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>
                <a:solidFill>
                  <a:schemeClr val="bg1"/>
                </a:solidFill>
              </a:rPr>
              <a:t>Нет сформирована ЦА – как следствие – нет спроса.</a:t>
            </a:r>
            <a:endParaRPr sz="1600">
              <a:solidFill>
                <a:schemeClr val="bg1"/>
              </a:solidFill>
            </a:endParaRPr>
          </a:p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 bwMode="auto">
          <a:xfrm>
            <a:off x="6019979" y="1936326"/>
            <a:ext cx="2200378" cy="543475"/>
          </a:xfrm>
        </p:spPr>
        <p:txBody>
          <a:bodyPr/>
          <a:lstStyle/>
          <a:p>
            <a:pPr>
              <a:defRPr/>
            </a:pPr>
            <a:r>
              <a:rPr lang="ru-RU" sz="3200"/>
              <a:t>03</a:t>
            </a:r>
            <a:endParaRPr sz="320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 bwMode="auto">
          <a:xfrm>
            <a:off x="6019979" y="2442520"/>
            <a:ext cx="2220247" cy="662309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>
                <a:solidFill>
                  <a:schemeClr val="bg1"/>
                </a:solidFill>
              </a:rPr>
              <a:t>Минимум информации </a:t>
            </a:r>
            <a:r>
              <a:rPr lang="ru-RU" sz="1600">
                <a:solidFill>
                  <a:schemeClr val="bg1"/>
                </a:solidFill>
              </a:rPr>
              <a:t>о моделях для дилера</a:t>
            </a:r>
            <a:endParaRPr sz="1600">
              <a:solidFill>
                <a:schemeClr val="bg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 bwMode="auto">
          <a:xfrm>
            <a:off x="8899198" y="1936326"/>
            <a:ext cx="2200378" cy="543475"/>
          </a:xfrm>
        </p:spPr>
        <p:txBody>
          <a:bodyPr/>
          <a:lstStyle/>
          <a:p>
            <a:pPr>
              <a:defRPr/>
            </a:pPr>
            <a:r>
              <a:rPr lang="ru-RU" sz="3200"/>
              <a:t>04</a:t>
            </a:r>
            <a:endParaRPr sz="32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 bwMode="auto">
          <a:xfrm>
            <a:off x="8899198" y="2442520"/>
            <a:ext cx="2220247" cy="543475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>
                <a:solidFill>
                  <a:schemeClr val="bg1"/>
                </a:solidFill>
              </a:rPr>
              <a:t>Минимум </a:t>
            </a:r>
            <a:r>
              <a:rPr lang="ru-RU" sz="1600">
                <a:solidFill>
                  <a:schemeClr val="bg1"/>
                </a:solidFill>
              </a:rPr>
              <a:t>информации о данных </a:t>
            </a:r>
            <a:r>
              <a:rPr lang="ru-RU" sz="1600">
                <a:solidFill>
                  <a:schemeClr val="bg1"/>
                </a:solidFill>
              </a:rPr>
              <a:t>моделях </a:t>
            </a:r>
            <a:r>
              <a:rPr lang="ru-RU" sz="1600">
                <a:solidFill>
                  <a:schemeClr val="bg1"/>
                </a:solidFill>
              </a:rPr>
              <a:t>для потребителя</a:t>
            </a:r>
            <a:endParaRPr sz="1600">
              <a:solidFill>
                <a:schemeClr val="bg1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 bwMode="auto">
          <a:xfrm>
            <a:off x="393218" y="4444545"/>
            <a:ext cx="2200378" cy="543475"/>
          </a:xfrm>
        </p:spPr>
        <p:txBody>
          <a:bodyPr/>
          <a:lstStyle/>
          <a:p>
            <a:pPr>
              <a:defRPr/>
            </a:pPr>
            <a:r>
              <a:rPr lang="ru-RU" sz="3200"/>
              <a:t>05</a:t>
            </a:r>
            <a:endParaRPr sz="320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 bwMode="auto">
          <a:xfrm>
            <a:off x="393218" y="4950739"/>
            <a:ext cx="2220247" cy="543475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>
                <a:solidFill>
                  <a:schemeClr val="bg1"/>
                </a:solidFill>
              </a:rPr>
              <a:t>Отсутствие </a:t>
            </a:r>
            <a:r>
              <a:rPr lang="ru-RU" sz="1600">
                <a:solidFill>
                  <a:schemeClr val="bg1"/>
                </a:solidFill>
              </a:rPr>
              <a:t>поддержки от импортера</a:t>
            </a:r>
            <a:endParaRPr sz="1400">
              <a:solidFill>
                <a:schemeClr val="bg1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 bwMode="auto">
          <a:xfrm>
            <a:off x="3149777" y="4444545"/>
            <a:ext cx="2200378" cy="543475"/>
          </a:xfrm>
        </p:spPr>
        <p:txBody>
          <a:bodyPr/>
          <a:lstStyle/>
          <a:p>
            <a:pPr>
              <a:defRPr/>
            </a:pPr>
            <a:r>
              <a:rPr lang="ru-RU" sz="3200"/>
              <a:t>06</a:t>
            </a:r>
            <a:endParaRPr sz="320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 bwMode="auto">
          <a:xfrm>
            <a:off x="3149777" y="4950739"/>
            <a:ext cx="2391990" cy="543475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>
                <a:solidFill>
                  <a:schemeClr val="bg1"/>
                </a:solidFill>
              </a:rPr>
              <a:t>Страх </a:t>
            </a:r>
            <a:r>
              <a:rPr lang="ru-RU" sz="1600">
                <a:solidFill>
                  <a:schemeClr val="bg1"/>
                </a:solidFill>
              </a:rPr>
              <a:t>потребителя перед </a:t>
            </a:r>
            <a:r>
              <a:rPr lang="ru-RU" sz="1600">
                <a:solidFill>
                  <a:schemeClr val="bg1"/>
                </a:solidFill>
              </a:rPr>
              <a:t>«</a:t>
            </a:r>
            <a:r>
              <a:rPr lang="ru-RU" sz="1600">
                <a:solidFill>
                  <a:schemeClr val="bg1"/>
                </a:solidFill>
              </a:rPr>
              <a:t>китаем</a:t>
            </a:r>
            <a:r>
              <a:rPr lang="ru-RU" sz="1600">
                <a:solidFill>
                  <a:schemeClr val="bg1"/>
                </a:solidFill>
              </a:rPr>
              <a:t>»</a:t>
            </a:r>
            <a:br>
              <a:rPr lang="ru-RU" sz="1600">
                <a:solidFill>
                  <a:schemeClr val="bg1"/>
                </a:solidFill>
              </a:rPr>
            </a:br>
            <a:endParaRPr sz="1600"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 bwMode="auto">
          <a:xfrm>
            <a:off x="6028996" y="4444545"/>
            <a:ext cx="2200378" cy="543475"/>
          </a:xfrm>
        </p:spPr>
        <p:txBody>
          <a:bodyPr/>
          <a:lstStyle/>
          <a:p>
            <a:pPr>
              <a:defRPr/>
            </a:pPr>
            <a:r>
              <a:rPr lang="ru-RU" sz="3200"/>
              <a:t>07</a:t>
            </a:r>
            <a:endParaRPr sz="320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3"/>
          </p:nvPr>
        </p:nvSpPr>
        <p:spPr bwMode="auto">
          <a:xfrm>
            <a:off x="6028996" y="4950739"/>
            <a:ext cx="2391990" cy="543475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>
                <a:solidFill>
                  <a:schemeClr val="bg1"/>
                </a:solidFill>
              </a:rPr>
              <a:t>Страх отсутствия гарантии от импортёра</a:t>
            </a:r>
            <a:endParaRPr sz="1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R7-Office/7.4.0.112</Application>
  <DocSecurity>0</DocSecurity>
  <PresentationFormat>Широкоэкранный</PresentationFormat>
  <Paragraphs>0</Paragraphs>
  <Slides>24</Slides>
  <Notes>24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Екатерина Губина</dc:creator>
  <cp:keywords/>
  <dc:description/>
  <dc:identifier/>
  <dc:language/>
  <cp:lastModifiedBy>Анна Кондакова</cp:lastModifiedBy>
  <cp:revision>76</cp:revision>
  <dcterms:created xsi:type="dcterms:W3CDTF">2023-07-02T11:40:51Z</dcterms:created>
  <dcterms:modified xsi:type="dcterms:W3CDTF">2023-11-02T13:04:21Z</dcterms:modified>
  <cp:category/>
  <cp:contentStatus/>
  <cp:version/>
</cp:coreProperties>
</file>